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665" r:id="rId2"/>
  </p:sldMasterIdLst>
  <p:notesMasterIdLst>
    <p:notesMasterId r:id="rId14"/>
  </p:notesMasterIdLst>
  <p:sldIdLst>
    <p:sldId id="433" r:id="rId3"/>
    <p:sldId id="488" r:id="rId4"/>
    <p:sldId id="485" r:id="rId5"/>
    <p:sldId id="476" r:id="rId6"/>
    <p:sldId id="481" r:id="rId7"/>
    <p:sldId id="478" r:id="rId8"/>
    <p:sldId id="479" r:id="rId9"/>
    <p:sldId id="480" r:id="rId10"/>
    <p:sldId id="472" r:id="rId11"/>
    <p:sldId id="486" r:id="rId12"/>
    <p:sldId id="470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0857A0A8-3B97-4636-B8D0-E9B351BD31E0}">
          <p14:sldIdLst>
            <p14:sldId id="433"/>
            <p14:sldId id="488"/>
            <p14:sldId id="485"/>
            <p14:sldId id="476"/>
            <p14:sldId id="481"/>
            <p14:sldId id="478"/>
            <p14:sldId id="479"/>
            <p14:sldId id="480"/>
            <p14:sldId id="472"/>
            <p14:sldId id="486"/>
            <p14:sldId id="470"/>
          </p14:sldIdLst>
        </p14:section>
        <p14:section name="Bibliothek" id="{0422F23E-E1EF-4F56-A200-22B57BFF090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57" autoAdjust="0"/>
  </p:normalViewPr>
  <p:slideViewPr>
    <p:cSldViewPr snapToGrid="0">
      <p:cViewPr varScale="1">
        <p:scale>
          <a:sx n="94" d="100"/>
          <a:sy n="94" d="100"/>
        </p:scale>
        <p:origin x="128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arissa-o\daten\Bedarfsplanung-ZUL\300_Arzregister%20und%20Bedarfsplanung\500_Bedarfsplanung\05_Statistik\Marzahn\2022\2022-04-28_Auswertung%20Marzahn-Hellersdorf%202018-20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Tabelle1!$A$2:$A$9</c:f>
              <c:strCache>
                <c:ptCount val="8"/>
                <c:pt idx="0">
                  <c:v>bis 34 J.</c:v>
                </c:pt>
                <c:pt idx="1">
                  <c:v>35-39</c:v>
                </c:pt>
                <c:pt idx="2">
                  <c:v>40-44</c:v>
                </c:pt>
                <c:pt idx="3">
                  <c:v>45-49</c:v>
                </c:pt>
                <c:pt idx="4">
                  <c:v>50-54</c:v>
                </c:pt>
                <c:pt idx="5">
                  <c:v>55-59</c:v>
                </c:pt>
                <c:pt idx="6">
                  <c:v>60-64</c:v>
                </c:pt>
                <c:pt idx="7">
                  <c:v>65 u. älter</c:v>
                </c:pt>
              </c:strCache>
            </c:strRef>
          </c:cat>
          <c:val>
            <c:numRef>
              <c:f>Tabelle1!$B$2:$B$9</c:f>
              <c:numCache>
                <c:formatCode>General</c:formatCode>
                <c:ptCount val="8"/>
                <c:pt idx="0">
                  <c:v>0</c:v>
                </c:pt>
                <c:pt idx="1">
                  <c:v>18</c:v>
                </c:pt>
                <c:pt idx="2">
                  <c:v>29</c:v>
                </c:pt>
                <c:pt idx="3">
                  <c:v>27</c:v>
                </c:pt>
                <c:pt idx="4">
                  <c:v>34</c:v>
                </c:pt>
                <c:pt idx="5">
                  <c:v>49</c:v>
                </c:pt>
                <c:pt idx="6">
                  <c:v>52</c:v>
                </c:pt>
                <c:pt idx="7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47-124A-A2F0-208447D36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7"/>
        <c:overlap val="-27"/>
        <c:axId val="1743630543"/>
        <c:axId val="1743591343"/>
      </c:barChart>
      <c:catAx>
        <c:axId val="1743630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43591343"/>
        <c:crosses val="autoZero"/>
        <c:auto val="1"/>
        <c:lblAlgn val="ctr"/>
        <c:lblOffset val="100"/>
        <c:noMultiLvlLbl val="0"/>
      </c:catAx>
      <c:valAx>
        <c:axId val="1743591343"/>
        <c:scaling>
          <c:orientation val="minMax"/>
          <c:max val="55"/>
          <c:min val="0"/>
        </c:scaling>
        <c:delete val="0"/>
        <c:axPos val="l"/>
        <c:majorGridlines>
          <c:spPr>
            <a:ln w="9525" cap="flat" cmpd="sng" algn="ctr">
              <a:solidFill>
                <a:schemeClr val="accent2"/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43630543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1800" cap="none" baseline="0" dirty="0"/>
              <a:t>∑ = 248 Ärzte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1E2-43D2-A4EF-EFDD60D786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1E2-43D2-A4EF-EFDD60D786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1E2-43D2-A4EF-EFDD60D7867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1E2-43D2-A4EF-EFDD60D7867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F1E2-43D2-A4EF-EFDD60D7867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F1E2-43D2-A4EF-EFDD60D7867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F1E2-43D2-A4EF-EFDD60D7867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1-F1E2-43D2-A4EF-EFDD60D7867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3-F1E2-43D2-A4EF-EFDD60D7867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F1E2-43D2-A4EF-EFDD60D7867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7-F1E2-43D2-A4EF-EFDD60D7867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9-F1E2-43D2-A4EF-EFDD60D7867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B-F1E2-43D2-A4EF-EFDD60D7867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0" tIns="0" rIns="0" bIns="0" anchor="t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D-F1E2-43D2-A4EF-EFDD60D78678}"/>
                </c:ext>
              </c:extLst>
            </c:dLbl>
            <c:spPr>
              <a:solidFill>
                <a:srgbClr val="FFFFFF"/>
              </a:solidFill>
              <a:ln>
                <a:solidFill>
                  <a:srgbClr val="465B71"/>
                </a:solidFill>
              </a:ln>
              <a:effectLst/>
            </c:spPr>
            <c:txPr>
              <a:bodyPr rot="0" spcFirstLastPara="1" vertOverflow="ellipsis" vert="horz" wrap="square" lIns="0" tIns="0" rIns="0" bIns="0" anchor="t" anchorCtr="0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Tabelle10!$A$2:$A$8</c:f>
              <c:strCache>
                <c:ptCount val="7"/>
                <c:pt idx="0">
                  <c:v>35-39 J.</c:v>
                </c:pt>
                <c:pt idx="1">
                  <c:v>40-44 J.</c:v>
                </c:pt>
                <c:pt idx="2">
                  <c:v>45-49 J.</c:v>
                </c:pt>
                <c:pt idx="3">
                  <c:v>50-54 J.</c:v>
                </c:pt>
                <c:pt idx="4">
                  <c:v>55-59 J.</c:v>
                </c:pt>
                <c:pt idx="5">
                  <c:v>60-64 J.</c:v>
                </c:pt>
                <c:pt idx="6">
                  <c:v>65 J. u. älter</c:v>
                </c:pt>
              </c:strCache>
            </c:strRef>
          </c:cat>
          <c:val>
            <c:numRef>
              <c:f>Tabelle10!$B$2:$B$8</c:f>
              <c:numCache>
                <c:formatCode>General</c:formatCode>
                <c:ptCount val="7"/>
                <c:pt idx="0">
                  <c:v>18</c:v>
                </c:pt>
                <c:pt idx="1">
                  <c:v>29</c:v>
                </c:pt>
                <c:pt idx="2">
                  <c:v>27</c:v>
                </c:pt>
                <c:pt idx="3">
                  <c:v>34</c:v>
                </c:pt>
                <c:pt idx="4">
                  <c:v>49</c:v>
                </c:pt>
                <c:pt idx="5">
                  <c:v>52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1E2-43D2-A4EF-EFDD60D78678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7D3BD-61A3-4453-9301-DD878C9627CC}" type="datetimeFigureOut">
              <a:rPr lang="de-DE" smtClean="0"/>
              <a:t>09.11.2022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8C1F8-6ACF-42DA-8056-380AA668A0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6903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56380D42-634C-B14B-B26B-3602EBA1D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1968" y="3651233"/>
            <a:ext cx="10819144" cy="706912"/>
          </a:xfrm>
        </p:spPr>
        <p:txBody>
          <a:bodyPr anchor="b" anchorCtr="0"/>
          <a:lstStyle>
            <a:lvl1pPr marL="0" indent="0" algn="l">
              <a:lnSpc>
                <a:spcPts val="5715"/>
              </a:lnSpc>
              <a:spcBef>
                <a:spcPts val="0"/>
              </a:spcBef>
              <a:spcAft>
                <a:spcPts val="0"/>
              </a:spcAft>
              <a:buNone/>
              <a:defRPr sz="4762" b="1">
                <a:solidFill>
                  <a:schemeClr val="bg1"/>
                </a:solidFill>
              </a:defRPr>
            </a:lvl1pPr>
            <a:lvl2pPr marL="457194" indent="0" algn="ctr">
              <a:buNone/>
              <a:defRPr sz="2000"/>
            </a:lvl2pPr>
            <a:lvl3pPr marL="914389" indent="0" algn="ctr">
              <a:buNone/>
              <a:defRPr sz="1800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1" indent="0" algn="ctr">
              <a:buNone/>
              <a:defRPr sz="1600"/>
            </a:lvl6pPr>
            <a:lvl7pPr marL="2743167" indent="0" algn="ctr">
              <a:buNone/>
              <a:defRPr sz="1600"/>
            </a:lvl7pPr>
            <a:lvl8pPr marL="3200361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de-DE" dirty="0"/>
              <a:t>Titel der Präsentation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74D919E0-228C-EE48-BA4A-29504F36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4270" y="7041738"/>
            <a:ext cx="1759413" cy="238709"/>
          </a:xfrm>
          <a:prstGeom prst="rect">
            <a:avLst/>
          </a:prstGeom>
        </p:spPr>
        <p:txBody>
          <a:bodyPr/>
          <a:lstStyle>
            <a:lvl1pPr>
              <a:defRPr sz="1905" b="0"/>
            </a:lvl1pPr>
          </a:lstStyle>
          <a:p>
            <a:fld id="{48E2E8FF-635E-457E-9E9B-7EF18637307B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E9DAEB5-B738-D049-B97D-F91BB6F6C9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968" y="3165431"/>
            <a:ext cx="10819144" cy="435135"/>
          </a:xfrm>
        </p:spPr>
        <p:txBody>
          <a:bodyPr anchor="b" anchorCtr="0"/>
          <a:lstStyle>
            <a:lvl1pPr marL="0" indent="0">
              <a:buNone/>
              <a:defRPr sz="1905" b="1" cap="all" baseline="0">
                <a:solidFill>
                  <a:schemeClr val="accent4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Veranstaltungstitel</a:t>
            </a:r>
          </a:p>
        </p:txBody>
      </p:sp>
      <p:sp>
        <p:nvSpPr>
          <p:cNvPr id="13" name="Textplatzhalter 11">
            <a:extLst>
              <a:ext uri="{FF2B5EF4-FFF2-40B4-BE49-F238E27FC236}">
                <a16:creationId xmlns:a16="http://schemas.microsoft.com/office/drawing/2014/main" id="{546764F2-FA22-254A-B6BF-EA37BB9E94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68" y="4300047"/>
            <a:ext cx="10819144" cy="435135"/>
          </a:xfrm>
        </p:spPr>
        <p:txBody>
          <a:bodyPr anchor="t" anchorCtr="0"/>
          <a:lstStyle>
            <a:lvl1pPr marL="0" indent="0">
              <a:lnSpc>
                <a:spcPts val="3810"/>
              </a:lnSpc>
              <a:spcBef>
                <a:spcPts val="0"/>
              </a:spcBef>
              <a:spcAft>
                <a:spcPts val="0"/>
              </a:spcAft>
              <a:buNone/>
              <a:defRPr sz="3175" b="1" cap="none" baseline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037C7E95-38F9-BA49-B0D4-5A09C2E470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68" y="5930842"/>
            <a:ext cx="2559372" cy="435135"/>
          </a:xfrm>
        </p:spPr>
        <p:txBody>
          <a:bodyPr anchor="t" anchorCtr="0"/>
          <a:lstStyle>
            <a:lvl1pPr marL="0" indent="0">
              <a:lnSpc>
                <a:spcPts val="1905"/>
              </a:lnSpc>
              <a:spcBef>
                <a:spcPts val="0"/>
              </a:spcBef>
              <a:spcAft>
                <a:spcPts val="0"/>
              </a:spcAft>
              <a:buNone/>
              <a:defRPr sz="1905" b="1" cap="none" baseline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Datum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F190731E-E69C-7C41-B921-2EA6B4FCF4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265"/>
          <a:stretch/>
        </p:blipFill>
        <p:spPr>
          <a:xfrm>
            <a:off x="840" y="1459914"/>
            <a:ext cx="12195293" cy="5399204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4BE62DAF-FBD7-4813-843A-CE4A045AE44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16" y="499501"/>
            <a:ext cx="260076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_Head_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FCB4D81D-DC3B-9446-80C2-711893985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8E3561B5-4359-F044-9B5B-73A1C5CAB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A2557195-B15D-BA42-A963-49BE0580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927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 Text 1sp Kas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09BC42F4-D54A-7A4B-8D0C-C51CBE31AD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573" y="1676698"/>
            <a:ext cx="7238693" cy="4240072"/>
          </a:xfrm>
        </p:spPr>
        <p:txBody>
          <a:bodyPr/>
          <a:lstStyle>
            <a:lvl1pPr marL="483855" indent="-483855">
              <a:buFont typeface="+mj-lt"/>
              <a:buAutoNum type="arabicPeriod"/>
              <a:defRPr/>
            </a:lvl1pPr>
            <a:lvl2pPr marL="967710" indent="-483855">
              <a:buFont typeface="+mj-lt"/>
              <a:buAutoNum type="arabicPeriod"/>
              <a:defRPr/>
            </a:lvl2pPr>
            <a:lvl3pPr marL="1451564" indent="-483855">
              <a:buFont typeface="+mj-lt"/>
              <a:buAutoNum type="arabicPeriod"/>
              <a:defRPr/>
            </a:lvl3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A953909-E086-A841-B40B-F0EC022419B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29F5D37-A092-744D-AB82-5C886E0F0D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1CC0684-0268-1C44-B3D2-7F1EA52DC48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3813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 Text breit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09BC42F4-D54A-7A4B-8D0C-C51CBE31AD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573" y="1630203"/>
            <a:ext cx="7924464" cy="4286567"/>
          </a:xfrm>
        </p:spPr>
        <p:txBody>
          <a:bodyPr/>
          <a:lstStyle>
            <a:lvl1pPr marL="483855" indent="-483855">
              <a:buFont typeface="+mj-lt"/>
              <a:buAutoNum type="arabicPeriod"/>
              <a:defRPr/>
            </a:lvl1pPr>
            <a:lvl2pPr marL="967710" indent="-483855">
              <a:buFont typeface="+mj-lt"/>
              <a:buAutoNum type="arabicPeriod"/>
              <a:defRPr/>
            </a:lvl2pPr>
            <a:lvl3pPr marL="1451564" indent="-483855">
              <a:buFont typeface="+mj-lt"/>
              <a:buAutoNum type="arabicPeriod"/>
              <a:defRPr/>
            </a:lvl3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0F3FCB-2E75-824E-A5E5-9614C3D6106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85B9F5-2941-6E4E-B42B-BC429A9D82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BF1A3C3-1CF1-1C4F-9981-221CA029D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3584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 Text breitspaltig 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6">
            <a:extLst>
              <a:ext uri="{FF2B5EF4-FFF2-40B4-BE49-F238E27FC236}">
                <a16:creationId xmlns:a16="http://schemas.microsoft.com/office/drawing/2014/main" id="{09BC42F4-D54A-7A4B-8D0C-C51CBE31AD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573" y="1066838"/>
            <a:ext cx="7924464" cy="4849932"/>
          </a:xfrm>
        </p:spPr>
        <p:txBody>
          <a:bodyPr/>
          <a:lstStyle>
            <a:lvl1pPr marL="483855" indent="-483855">
              <a:buFont typeface="+mj-lt"/>
              <a:buAutoNum type="arabicPeriod"/>
              <a:defRPr/>
            </a:lvl1pPr>
            <a:lvl2pPr marL="967710" indent="-483855">
              <a:buFont typeface="+mj-lt"/>
              <a:buAutoNum type="arabicPeriod"/>
              <a:defRPr/>
            </a:lvl2pPr>
            <a:lvl3pPr marL="1451564" indent="-483855">
              <a:buFont typeface="+mj-lt"/>
              <a:buAutoNum type="arabicPeriod"/>
              <a:defRPr/>
            </a:lvl3pPr>
          </a:lstStyle>
          <a:p>
            <a:pPr lvl="0"/>
            <a:r>
              <a:rPr lang="de-DE" dirty="0"/>
              <a:t>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FBBAC82-56B1-634E-A2FD-AF17F3F6A25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CAA50CB-4D3F-E543-97C9-F17ABA82E5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F2602A92-9361-894D-86A8-EDA66942BBF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1068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_Bild_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E7225-4A80-0943-84E0-23A46DC4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DE5D32-2D15-794C-BB95-A41151B4BE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1573" y="1676699"/>
            <a:ext cx="6297664" cy="4094304"/>
          </a:xfrm>
        </p:spPr>
        <p:txBody>
          <a:bodyPr/>
          <a:lstStyle>
            <a:lvl1pPr marL="0" indent="0">
              <a:spcBef>
                <a:spcPts val="895"/>
              </a:spcBef>
              <a:spcAft>
                <a:spcPts val="895"/>
              </a:spcAft>
              <a:buFont typeface="+mj-lt"/>
              <a:buNone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BB61EB0-A1DE-9145-816C-CEDB40A0AAC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724792" y="1477964"/>
            <a:ext cx="3704473" cy="4072951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7C2565C-28E9-1745-A33F-83F2C1EAE0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24792" y="5579240"/>
            <a:ext cx="1374267" cy="248649"/>
          </a:xfrm>
        </p:spPr>
        <p:txBody>
          <a:bodyPr/>
          <a:lstStyle>
            <a:lvl1pPr marL="0" indent="0">
              <a:buNone/>
              <a:defRPr sz="741"/>
            </a:lvl1pPr>
            <a:lvl2pPr marL="0" indent="0">
              <a:buNone/>
              <a:defRPr sz="847"/>
            </a:lvl2pPr>
            <a:lvl3pPr marL="0" indent="0">
              <a:buNone/>
              <a:defRPr sz="847"/>
            </a:lvl3pPr>
            <a:lvl4pPr marL="0" indent="0">
              <a:buNone/>
              <a:defRPr sz="847"/>
            </a:lvl4pPr>
            <a:lvl5pPr marL="0" indent="0">
              <a:buNone/>
              <a:defRPr sz="847"/>
            </a:lvl5pPr>
          </a:lstStyle>
          <a:p>
            <a:pPr lvl="0"/>
            <a:r>
              <a:rPr lang="de-DE" dirty="0"/>
              <a:t>Bildnachweis: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8F3D197-90E3-6F4F-9D9F-A87908F07B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C8209D1-20B6-1B46-A533-DFC3A504F70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7AFB7FFF-1ECB-8345-AD1D-E93B363766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0223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nmaster_Bild_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E7225-4A80-0943-84E0-23A46DC4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DE5D32-2D15-794C-BB95-A41151B4BE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1573" y="1676699"/>
            <a:ext cx="6297664" cy="4094304"/>
          </a:xfrm>
        </p:spPr>
        <p:txBody>
          <a:bodyPr/>
          <a:lstStyle>
            <a:lvl1pPr>
              <a:spcBef>
                <a:spcPts val="895"/>
              </a:spcBef>
              <a:spcAft>
                <a:spcPts val="895"/>
              </a:spcAft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4DD5020-2A2A-DD46-A2DE-81D5DCB9F59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19568" y="5900781"/>
            <a:ext cx="1374267" cy="248649"/>
          </a:xfrm>
        </p:spPr>
        <p:txBody>
          <a:bodyPr/>
          <a:lstStyle>
            <a:lvl1pPr marL="0" indent="0" algn="r">
              <a:buNone/>
              <a:defRPr sz="741"/>
            </a:lvl1pPr>
            <a:lvl2pPr marL="0" indent="0">
              <a:buNone/>
              <a:defRPr sz="847"/>
            </a:lvl2pPr>
            <a:lvl3pPr marL="0" indent="0">
              <a:buNone/>
              <a:defRPr sz="847"/>
            </a:lvl3pPr>
            <a:lvl4pPr marL="0" indent="0">
              <a:buNone/>
              <a:defRPr sz="847"/>
            </a:lvl4pPr>
            <a:lvl5pPr marL="0" indent="0">
              <a:buNone/>
              <a:defRPr sz="847"/>
            </a:lvl5pPr>
          </a:lstStyle>
          <a:p>
            <a:pPr lvl="0"/>
            <a:r>
              <a:rPr lang="de-DE" dirty="0"/>
              <a:t>Bildnachweis: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EE714330-B8C1-A642-A89A-1291A830F4A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21338567-7DAA-D24E-97E3-81C20EC1E56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5D56E432-7482-8749-A397-B86826E25E9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0004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8" name="Diagrammplatzhalter 7">
            <a:extLst>
              <a:ext uri="{FF2B5EF4-FFF2-40B4-BE49-F238E27FC236}">
                <a16:creationId xmlns:a16="http://schemas.microsoft.com/office/drawing/2014/main" id="{F9A6D660-C72D-1A48-97AA-80FD80A3F1AD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761056" y="1676699"/>
            <a:ext cx="10659809" cy="4240468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 dirty="0"/>
              <a:t>Diagramm einfügen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98EF9F44-3A93-C045-8D88-201A6B31C20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2668F9B-2835-2544-812F-BB3399299E8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ACAF5D-13FD-694E-975A-B0E3FCD46EF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432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F190731E-E69C-7C41-B921-2EA6B4FCF4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0" y="1681"/>
            <a:ext cx="12195293" cy="685743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765D141-186D-5C4C-97CF-3DBC64D4E816}"/>
              </a:ext>
            </a:extLst>
          </p:cNvPr>
          <p:cNvSpPr txBox="1"/>
          <p:nvPr userDrawn="1"/>
        </p:nvSpPr>
        <p:spPr>
          <a:xfrm>
            <a:off x="767247" y="4113312"/>
            <a:ext cx="4133457" cy="21416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  <a:spcAft>
                <a:spcPts val="1482"/>
              </a:spcAft>
            </a:pPr>
            <a:r>
              <a:rPr lang="de-DE" sz="1482" b="1" kern="1200" cap="all" spc="53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Kassenärztliche Vereinigung </a:t>
            </a:r>
            <a:r>
              <a:rPr lang="de-DE" sz="1482" b="1" kern="1200" cap="all" spc="53" baseline="0" dirty="0">
                <a:solidFill>
                  <a:schemeClr val="accent4"/>
                </a:solidFill>
                <a:effectLst/>
                <a:latin typeface="+mn-lt"/>
                <a:ea typeface="+mn-ea"/>
                <a:cs typeface="+mn-cs"/>
              </a:rPr>
              <a:t>Berlin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Masurenallee 6A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14057 Berlin</a:t>
            </a:r>
          </a:p>
          <a:p>
            <a:pPr>
              <a:lnSpc>
                <a:spcPts val="1905"/>
              </a:lnSpc>
            </a:pPr>
            <a:endParaRPr lang="de-DE" sz="1482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Tel.: 030 / 31003-0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E-Mail: </a:t>
            </a:r>
            <a:r>
              <a:rPr lang="de-DE" sz="1482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kvbe@kvberlin.de</a:t>
            </a:r>
            <a:endParaRPr lang="de-DE" sz="1482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ts val="1905"/>
              </a:lnSpc>
            </a:pPr>
            <a:r>
              <a:rPr lang="de-DE" sz="1482" b="1" kern="1200" dirty="0" err="1">
                <a:solidFill>
                  <a:schemeClr val="accent4"/>
                </a:solidFill>
                <a:effectLst/>
                <a:latin typeface="+mn-lt"/>
                <a:ea typeface="+mn-ea"/>
                <a:cs typeface="+mn-cs"/>
              </a:rPr>
              <a:t>www.kvberlin.de</a:t>
            </a:r>
            <a:endParaRPr lang="de-DE" sz="1482" kern="1200" dirty="0">
              <a:solidFill>
                <a:schemeClr val="accent4"/>
              </a:solidFill>
              <a:effectLst/>
              <a:latin typeface="+mn-lt"/>
              <a:ea typeface="+mn-ea"/>
              <a:cs typeface="+mn-cs"/>
            </a:endParaRPr>
          </a:p>
          <a:p>
            <a:pPr algn="l">
              <a:lnSpc>
                <a:spcPts val="1905"/>
              </a:lnSpc>
            </a:pPr>
            <a:endParaRPr lang="de-DE" sz="1482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24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nmaster Text einspaltig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097B5A9-9E98-0745-876B-FBFC649CE3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5404"/>
          <a:stretch/>
        </p:blipFill>
        <p:spPr>
          <a:xfrm>
            <a:off x="841" y="1680"/>
            <a:ext cx="12190319" cy="31502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50E7225-4A80-0943-84E0-23A46DC4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0000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C16C90-3A58-1A4A-B981-E63E3E10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6" y="6453278"/>
            <a:ext cx="742191" cy="190495"/>
          </a:xfrm>
          <a:prstGeom prst="rect">
            <a:avLst/>
          </a:prstGeom>
        </p:spPr>
        <p:txBody>
          <a:bodyPr/>
          <a:lstStyle/>
          <a:p>
            <a:fld id="{CB5AE16E-830B-46C4-B197-5C3AFC11C3C1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2AE8E2-A895-D947-9B1B-0A2924F9D5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2B89D0-80A4-FF4B-BDC0-82BCA621F4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DE5D32-2D15-794C-BB95-A41151B4BE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1573" y="1918627"/>
            <a:ext cx="6297663" cy="3852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16A1F985-174B-43B0-8B56-6C40BF73F9C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3" y="6337773"/>
            <a:ext cx="1105323" cy="3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1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lienmaster Text einspaltig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097B5A9-9E98-0745-876B-FBFC649CE3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5404"/>
          <a:stretch/>
        </p:blipFill>
        <p:spPr>
          <a:xfrm>
            <a:off x="841" y="1680"/>
            <a:ext cx="12190319" cy="31502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50E7225-4A80-0943-84E0-23A46DC4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C16C90-3A58-1A4A-B981-E63E3E10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6" y="6453278"/>
            <a:ext cx="742191" cy="190495"/>
          </a:xfrm>
          <a:prstGeom prst="rect">
            <a:avLst/>
          </a:prstGeom>
        </p:spPr>
        <p:txBody>
          <a:bodyPr/>
          <a:lstStyle/>
          <a:p>
            <a:fld id="{CB5AE16E-830B-46C4-B197-5C3AFC11C3C1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2AE8E2-A895-D947-9B1B-0A2924F9D5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2B89D0-80A4-FF4B-BDC0-82BCA621F4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Titel der Präsentation </a:t>
            </a:r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51E5608-F49F-421A-A480-01FDDA081C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3" y="6337773"/>
            <a:ext cx="1105323" cy="3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01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lienmaster Text einspaltig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097B5A9-9E98-0745-876B-FBFC649CE3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95404"/>
          <a:stretch/>
        </p:blipFill>
        <p:spPr>
          <a:xfrm>
            <a:off x="841" y="1680"/>
            <a:ext cx="12190319" cy="31502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50E7225-4A80-0943-84E0-23A46DC4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C16C90-3A58-1A4A-B981-E63E3E10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6" y="6453278"/>
            <a:ext cx="742191" cy="190495"/>
          </a:xfrm>
          <a:prstGeom prst="rect">
            <a:avLst/>
          </a:prstGeom>
        </p:spPr>
        <p:txBody>
          <a:bodyPr/>
          <a:lstStyle/>
          <a:p>
            <a:fld id="{11ABE2C1-EBE1-4311-8AC2-CE6939CD1F0C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2AE8E2-A895-D947-9B1B-0A2924F9D5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2B89D0-80A4-FF4B-BDC0-82BCA621F4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876706" y="522850"/>
            <a:ext cx="8553326" cy="310460"/>
          </a:xfrm>
        </p:spPr>
        <p:txBody>
          <a:bodyPr/>
          <a:lstStyle/>
          <a:p>
            <a:r>
              <a:rPr lang="de-DE" dirty="0"/>
              <a:t>Titel der Präsentation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7DE5D32-2D15-794C-BB95-A41151B4BE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1573" y="1918627"/>
            <a:ext cx="6297664" cy="3852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BB61EB0-A1DE-9145-816C-CEDB40A0AAC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724792" y="1477964"/>
            <a:ext cx="3704473" cy="4072951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97C2565C-28E9-1745-A33F-83F2C1EAE0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24792" y="5579240"/>
            <a:ext cx="1374267" cy="248649"/>
          </a:xfrm>
        </p:spPr>
        <p:txBody>
          <a:bodyPr/>
          <a:lstStyle>
            <a:lvl1pPr marL="0" indent="0">
              <a:buNone/>
              <a:defRPr sz="741"/>
            </a:lvl1pPr>
            <a:lvl2pPr marL="0" indent="0">
              <a:buNone/>
              <a:defRPr sz="847"/>
            </a:lvl2pPr>
            <a:lvl3pPr marL="0" indent="0">
              <a:buNone/>
              <a:defRPr sz="847"/>
            </a:lvl3pPr>
            <a:lvl4pPr marL="0" indent="0">
              <a:buNone/>
              <a:defRPr sz="847"/>
            </a:lvl4pPr>
            <a:lvl5pPr marL="0" indent="0">
              <a:buNone/>
              <a:defRPr sz="847"/>
            </a:lvl5pPr>
          </a:lstStyle>
          <a:p>
            <a:pPr lvl="0"/>
            <a:r>
              <a:rPr lang="de-DE" dirty="0"/>
              <a:t>Bildnachweis: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8F5FB81D-BEE3-4758-9A67-35E08521CF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3" y="6337773"/>
            <a:ext cx="1105323" cy="3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8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lus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0312B9FB-C0EC-4935-B8CA-5B463E709A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1265"/>
          <a:stretch/>
        </p:blipFill>
        <p:spPr>
          <a:xfrm>
            <a:off x="840" y="1459914"/>
            <a:ext cx="12195293" cy="5399204"/>
          </a:xfrm>
          <a:prstGeom prst="rect">
            <a:avLst/>
          </a:prstGeom>
        </p:spPr>
      </p:pic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74D919E0-228C-EE48-BA4A-29504F36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4270" y="7041738"/>
            <a:ext cx="1759413" cy="238709"/>
          </a:xfrm>
          <a:prstGeom prst="rect">
            <a:avLst/>
          </a:prstGeom>
        </p:spPr>
        <p:txBody>
          <a:bodyPr/>
          <a:lstStyle>
            <a:lvl1pPr>
              <a:defRPr sz="1905" b="0"/>
            </a:lvl1pPr>
          </a:lstStyle>
          <a:p>
            <a:fld id="{B6A01844-DFBA-49E4-A29A-01D2963CEDE9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65D141-186D-5C4C-97CF-3DBC64D4E816}"/>
              </a:ext>
            </a:extLst>
          </p:cNvPr>
          <p:cNvSpPr txBox="1"/>
          <p:nvPr/>
        </p:nvSpPr>
        <p:spPr>
          <a:xfrm>
            <a:off x="767247" y="4113312"/>
            <a:ext cx="4133457" cy="2130904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  <a:spcAft>
                <a:spcPts val="1482"/>
              </a:spcAft>
            </a:pPr>
            <a:r>
              <a:rPr lang="de-DE" sz="1482" b="1" kern="1200" cap="all" spc="53" baseline="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KV Praxis </a:t>
            </a:r>
            <a:r>
              <a:rPr lang="de-DE" sz="1482" b="1" kern="1200" cap="all" spc="53" baseline="0" dirty="0">
                <a:solidFill>
                  <a:schemeClr val="accent4"/>
                </a:solidFill>
                <a:effectLst/>
                <a:latin typeface="+mn-lt"/>
                <a:ea typeface="+mn-ea"/>
                <a:cs typeface="+mn-cs"/>
              </a:rPr>
              <a:t>Berlin GMBH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Masurenallee 6A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14057 Berlin</a:t>
            </a:r>
          </a:p>
          <a:p>
            <a:pPr>
              <a:lnSpc>
                <a:spcPts val="1905"/>
              </a:lnSpc>
            </a:pPr>
            <a:endParaRPr lang="de-DE" sz="1482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Tel.: 030 / 31003-0</a:t>
            </a:r>
          </a:p>
          <a:p>
            <a:pPr>
              <a:lnSpc>
                <a:spcPts val="1905"/>
              </a:lnSpc>
            </a:pPr>
            <a:r>
              <a:rPr lang="de-DE" sz="1482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E-Mail: </a:t>
            </a:r>
            <a:r>
              <a:rPr lang="de-DE" sz="1482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kvbe@kvberlin.de</a:t>
            </a:r>
            <a:endParaRPr lang="de-DE" sz="1482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ts val="1905"/>
              </a:lnSpc>
            </a:pPr>
            <a:r>
              <a:rPr lang="de-DE" sz="1482" b="1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www.kvberlin.de</a:t>
            </a:r>
            <a:endParaRPr lang="de-DE" sz="1482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l">
              <a:lnSpc>
                <a:spcPts val="1905"/>
              </a:lnSpc>
            </a:pPr>
            <a:endParaRPr lang="de-DE" sz="1482" dirty="0" err="1">
              <a:solidFill>
                <a:srgbClr val="FF0000"/>
              </a:solidFill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CAB73E5-9B41-4044-8CF8-970034F659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4316" y="499501"/>
            <a:ext cx="260076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111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262431" y="193489"/>
            <a:ext cx="10226752" cy="452943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2599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262430" y="736230"/>
            <a:ext cx="10226751" cy="392936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2000" b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de-DE" dirty="0"/>
              <a:t>Platz für einen Untertitel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298839" y="1526047"/>
            <a:ext cx="11486691" cy="44591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0491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F190731E-E69C-7C41-B921-2EA6B4FCF4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0" y="1681"/>
            <a:ext cx="12195293" cy="6857437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56380D42-634C-B14B-B26B-3602EBA1D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1968" y="3651233"/>
            <a:ext cx="10819144" cy="706912"/>
          </a:xfrm>
        </p:spPr>
        <p:txBody>
          <a:bodyPr anchor="b" anchorCtr="0"/>
          <a:lstStyle>
            <a:lvl1pPr marL="0" indent="0" algn="l">
              <a:lnSpc>
                <a:spcPts val="5715"/>
              </a:lnSpc>
              <a:spcBef>
                <a:spcPts val="0"/>
              </a:spcBef>
              <a:spcAft>
                <a:spcPts val="0"/>
              </a:spcAft>
              <a:buNone/>
              <a:defRPr sz="4762" b="1">
                <a:solidFill>
                  <a:schemeClr val="bg1"/>
                </a:solidFill>
              </a:defRPr>
            </a:lvl1pPr>
            <a:lvl2pPr marL="457194" indent="0" algn="ctr">
              <a:buNone/>
              <a:defRPr sz="2000"/>
            </a:lvl2pPr>
            <a:lvl3pPr marL="914389" indent="0" algn="ctr">
              <a:buNone/>
              <a:defRPr sz="1800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1" indent="0" algn="ctr">
              <a:buNone/>
              <a:defRPr sz="1600"/>
            </a:lvl6pPr>
            <a:lvl7pPr marL="2743167" indent="0" algn="ctr">
              <a:buNone/>
              <a:defRPr sz="1600"/>
            </a:lvl7pPr>
            <a:lvl8pPr marL="3200361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r>
              <a:rPr lang="de-DE" dirty="0"/>
              <a:t>Titel der Präsentation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74D919E0-228C-EE48-BA4A-29504F361F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4270" y="7041738"/>
            <a:ext cx="1759413" cy="238709"/>
          </a:xfrm>
        </p:spPr>
        <p:txBody>
          <a:bodyPr/>
          <a:lstStyle>
            <a:lvl1pPr>
              <a:defRPr sz="1905" b="0"/>
            </a:lvl1pPr>
          </a:lstStyle>
          <a:p>
            <a:fld id="{4A400531-3263-6441-B92F-0E25B9855C55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E9DAEB5-B738-D049-B97D-F91BB6F6C9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1968" y="3165431"/>
            <a:ext cx="10819144" cy="435135"/>
          </a:xfrm>
        </p:spPr>
        <p:txBody>
          <a:bodyPr anchor="b" anchorCtr="0"/>
          <a:lstStyle>
            <a:lvl1pPr marL="0" indent="0">
              <a:buNone/>
              <a:defRPr sz="1905" b="1" cap="all" baseline="0">
                <a:solidFill>
                  <a:schemeClr val="accent4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Veranstaltungstitel</a:t>
            </a:r>
          </a:p>
        </p:txBody>
      </p:sp>
      <p:sp>
        <p:nvSpPr>
          <p:cNvPr id="13" name="Textplatzhalter 11">
            <a:extLst>
              <a:ext uri="{FF2B5EF4-FFF2-40B4-BE49-F238E27FC236}">
                <a16:creationId xmlns:a16="http://schemas.microsoft.com/office/drawing/2014/main" id="{546764F2-FA22-254A-B6BF-EA37BB9E94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68" y="4300047"/>
            <a:ext cx="10819144" cy="435135"/>
          </a:xfrm>
        </p:spPr>
        <p:txBody>
          <a:bodyPr anchor="t" anchorCtr="0"/>
          <a:lstStyle>
            <a:lvl1pPr marL="0" indent="0">
              <a:lnSpc>
                <a:spcPts val="3810"/>
              </a:lnSpc>
              <a:spcBef>
                <a:spcPts val="0"/>
              </a:spcBef>
              <a:spcAft>
                <a:spcPts val="0"/>
              </a:spcAft>
              <a:buNone/>
              <a:defRPr sz="3175" b="1" cap="none" baseline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4" name="Textplatzhalter 11">
            <a:extLst>
              <a:ext uri="{FF2B5EF4-FFF2-40B4-BE49-F238E27FC236}">
                <a16:creationId xmlns:a16="http://schemas.microsoft.com/office/drawing/2014/main" id="{037C7E95-38F9-BA49-B0D4-5A09C2E470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68" y="5930842"/>
            <a:ext cx="8121509" cy="435135"/>
          </a:xfrm>
        </p:spPr>
        <p:txBody>
          <a:bodyPr anchor="t" anchorCtr="0"/>
          <a:lstStyle>
            <a:lvl1pPr marL="0" indent="0">
              <a:lnSpc>
                <a:spcPts val="1905"/>
              </a:lnSpc>
              <a:spcBef>
                <a:spcPts val="0"/>
              </a:spcBef>
              <a:spcAft>
                <a:spcPts val="0"/>
              </a:spcAft>
              <a:buNone/>
              <a:defRPr sz="1905" b="1" cap="none" baseline="0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05709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1967" y="723881"/>
            <a:ext cx="10668265" cy="69358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dirty="0"/>
              <a:t>Inhalt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196571-20FC-D94C-916F-7910A206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DE7E4-7EFC-5C42-924D-3A0B1728E876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B7037B-E728-614D-9C42-ADFB630820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09BC42F4-D54A-7A4B-8D0C-C51CBE31AD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1572" y="1676698"/>
            <a:ext cx="7924464" cy="4049577"/>
          </a:xfrm>
        </p:spPr>
        <p:txBody>
          <a:bodyPr/>
          <a:lstStyle>
            <a:lvl1pPr marL="483855" indent="-483855">
              <a:spcBef>
                <a:spcPts val="895"/>
              </a:spcBef>
              <a:spcAft>
                <a:spcPts val="1500"/>
              </a:spcAft>
              <a:buClr>
                <a:schemeClr val="tx1"/>
              </a:buClr>
              <a:buFont typeface="+mj-lt"/>
              <a:buAutoNum type="arabicPeriod"/>
              <a:defRPr/>
            </a:lvl1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819D7BC-9797-1A4F-ABFC-B5F2F6F8EF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5404"/>
          <a:stretch/>
        </p:blipFill>
        <p:spPr>
          <a:xfrm>
            <a:off x="841" y="1680"/>
            <a:ext cx="12190319" cy="315027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48CA51-5842-354C-BC22-8AD6257E6A0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420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1AC2B7-9325-7E4C-BDF1-64E3309C5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dirty="0"/>
              <a:t>Agenda bearbeiten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BB99653E-E8B0-9544-83D7-F50FA47A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2BC41F1-B942-E742-919F-FB3144E2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Titel der Präsentation – (Kopf- &amp; Fußzeile)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2BBC970-1E6D-E443-A421-784B2B067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58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1.png"/><Relationship Id="rId18" Type="http://schemas.openxmlformats.org/officeDocument/2006/relationships/image" Target="../media/image7.emf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7" Type="http://schemas.openxmlformats.org/officeDocument/2006/relationships/image" Target="../media/image9.svg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8E6A7F7-3355-E64B-B3D4-C1A3A54E9D9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50064"/>
            <a:ext cx="12190319" cy="806428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868FB6-5BB7-E14E-AE17-A9983CA8A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968" y="1939013"/>
            <a:ext cx="6297663" cy="3830521"/>
          </a:xfrm>
          <a:prstGeom prst="rect">
            <a:avLst/>
          </a:prstGeom>
        </p:spPr>
        <p:txBody>
          <a:bodyPr vert="horz" lIns="90000" tIns="46800" rIns="90000" bIns="4680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AC4A0D-449D-874D-A366-C40BACCAE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00125" y="6453278"/>
            <a:ext cx="1593431" cy="190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58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D1C659D7-3BD6-E248-A659-D8B78D29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68" y="400040"/>
            <a:ext cx="6297663" cy="1142295"/>
          </a:xfrm>
          <a:prstGeom prst="rect">
            <a:avLst/>
          </a:prstGeom>
        </p:spPr>
        <p:txBody>
          <a:bodyPr vert="horz" lIns="90000" tIns="46800" rIns="90000" bIns="46800" rtlCol="0" anchor="b" anchorCtr="0">
            <a:noAutofit/>
          </a:bodyPr>
          <a:lstStyle/>
          <a:p>
            <a:r>
              <a:rPr lang="de-DE" dirty="0"/>
              <a:t>Folientitel bearbeiten</a:t>
            </a:r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8AF49E19-DDEA-7049-86F3-7A218EC7F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4574" y="522850"/>
            <a:ext cx="2466709" cy="488545"/>
          </a:xfrm>
          <a:prstGeom prst="rect">
            <a:avLst/>
          </a:prstGeom>
        </p:spPr>
        <p:txBody>
          <a:bodyPr vert="horz" lIns="90000" tIns="46800" rIns="90000" bIns="46800" rtlCol="0" anchor="t" anchorCtr="0">
            <a:noAutofit/>
          </a:bodyPr>
          <a:lstStyle>
            <a:lvl1pPr algn="r">
              <a:defRPr sz="1058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Titel der Präsentation 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75F10169-719C-EA45-A3D6-D4DE412C3AD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846293" y="6508203"/>
            <a:ext cx="77282" cy="77283"/>
          </a:xfrm>
          <a:prstGeom prst="rect">
            <a:avLst/>
          </a:prstGeom>
        </p:spPr>
      </p:pic>
      <p:sp>
        <p:nvSpPr>
          <p:cNvPr id="18" name="Datumsplatzhalter 3">
            <a:extLst>
              <a:ext uri="{FF2B5EF4-FFF2-40B4-BE49-F238E27FC236}">
                <a16:creationId xmlns:a16="http://schemas.microsoft.com/office/drawing/2014/main" id="{4BC7CA80-56C8-46D4-9F1E-93109973B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53816" y="6453278"/>
            <a:ext cx="742191" cy="190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58" b="1">
                <a:solidFill>
                  <a:schemeClr val="bg1"/>
                </a:solidFill>
              </a:defRPr>
            </a:lvl1pPr>
          </a:lstStyle>
          <a:p>
            <a:fld id="{D600A433-1553-AC48-AF58-4C6B9709AD19}" type="datetime1">
              <a:rPr lang="de-DE" smtClean="0"/>
              <a:pPr/>
              <a:t>09.11.2022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03C39E11-BC6F-4C44-98D8-B41F4339659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73" y="6337773"/>
            <a:ext cx="1105323" cy="3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12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3" r:id="rId3"/>
    <p:sldLayoutId id="2147483659" r:id="rId4"/>
    <p:sldLayoutId id="2147483660" r:id="rId5"/>
    <p:sldLayoutId id="2147483662" r:id="rId6"/>
  </p:sldLayoutIdLst>
  <p:hf hdr="0"/>
  <p:txStyles>
    <p:titleStyle>
      <a:lvl1pPr algn="l" defTabSz="914389" rtl="0" eaLnBrk="1" latinLnBrk="0" hangingPunct="1">
        <a:lnSpc>
          <a:spcPts val="3810"/>
        </a:lnSpc>
        <a:spcBef>
          <a:spcPct val="0"/>
        </a:spcBef>
        <a:buNone/>
        <a:defRPr sz="3175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243832" indent="-243832" algn="l" defTabSz="914389" rtl="0" eaLnBrk="1" latinLnBrk="0" hangingPunct="1">
        <a:lnSpc>
          <a:spcPts val="1905"/>
        </a:lnSpc>
        <a:spcBef>
          <a:spcPts val="1000"/>
        </a:spcBef>
        <a:spcAft>
          <a:spcPts val="1482"/>
        </a:spcAft>
        <a:buClr>
          <a:schemeClr val="accent4"/>
        </a:buClr>
        <a:buSzPct val="120000"/>
        <a:buFont typeface="Arial" panose="020B0604020202020204" pitchFamily="34" charset="0"/>
        <a:buChar char="•"/>
        <a:defRPr sz="1482" kern="1200">
          <a:solidFill>
            <a:schemeClr val="tx1"/>
          </a:solidFill>
          <a:latin typeface="+mn-lt"/>
          <a:ea typeface="+mn-ea"/>
          <a:cs typeface="+mn-cs"/>
        </a:defRPr>
      </a:lvl1pPr>
      <a:lvl2pPr marL="243832" indent="-243832" algn="l" defTabSz="914389" rtl="0" eaLnBrk="1" latinLnBrk="0" hangingPunct="1">
        <a:lnSpc>
          <a:spcPts val="1905"/>
        </a:lnSpc>
        <a:spcBef>
          <a:spcPts val="500"/>
        </a:spcBef>
        <a:spcAft>
          <a:spcPts val="1482"/>
        </a:spcAft>
        <a:buClr>
          <a:schemeClr val="accent4"/>
        </a:buClr>
        <a:buSzPct val="120000"/>
        <a:buFont typeface="Arial" panose="020B0604020202020204" pitchFamily="34" charset="0"/>
        <a:buChar char="•"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43832" indent="-243832" algn="l" defTabSz="914389" rtl="0" eaLnBrk="1" latinLnBrk="0" hangingPunct="1">
        <a:lnSpc>
          <a:spcPts val="1905"/>
        </a:lnSpc>
        <a:spcBef>
          <a:spcPts val="500"/>
        </a:spcBef>
        <a:spcAft>
          <a:spcPts val="1482"/>
        </a:spcAft>
        <a:buClr>
          <a:schemeClr val="accent4"/>
        </a:buClr>
        <a:buSzPct val="120000"/>
        <a:buFont typeface="Arial" panose="020B0604020202020204" pitchFamily="34" charset="0"/>
        <a:buChar char="•"/>
        <a:defRPr sz="1482" kern="1200">
          <a:solidFill>
            <a:schemeClr val="tx1"/>
          </a:solidFill>
          <a:latin typeface="+mn-lt"/>
          <a:ea typeface="+mn-ea"/>
          <a:cs typeface="+mn-cs"/>
        </a:defRPr>
      </a:lvl3pPr>
      <a:lvl4pPr marL="243832" indent="-243832" algn="l" defTabSz="914389" rtl="0" eaLnBrk="1" latinLnBrk="0" hangingPunct="1">
        <a:lnSpc>
          <a:spcPts val="1905"/>
        </a:lnSpc>
        <a:spcBef>
          <a:spcPts val="500"/>
        </a:spcBef>
        <a:spcAft>
          <a:spcPts val="1482"/>
        </a:spcAft>
        <a:buClr>
          <a:schemeClr val="accent4"/>
        </a:buClr>
        <a:buSzPct val="120000"/>
        <a:buFont typeface="Arial" panose="020B0604020202020204" pitchFamily="34" charset="0"/>
        <a:buChar char="•"/>
        <a:defRPr sz="1482" kern="1200">
          <a:solidFill>
            <a:schemeClr val="tx1"/>
          </a:solidFill>
          <a:latin typeface="+mn-lt"/>
          <a:ea typeface="+mn-ea"/>
          <a:cs typeface="+mn-cs"/>
        </a:defRPr>
      </a:lvl4pPr>
      <a:lvl5pPr marL="243832" indent="-243832" algn="l" defTabSz="914389" rtl="0" eaLnBrk="1" latinLnBrk="0" hangingPunct="1">
        <a:lnSpc>
          <a:spcPts val="1905"/>
        </a:lnSpc>
        <a:spcBef>
          <a:spcPts val="500"/>
        </a:spcBef>
        <a:spcAft>
          <a:spcPts val="1482"/>
        </a:spcAft>
        <a:buClr>
          <a:schemeClr val="accent4"/>
        </a:buClr>
        <a:buSzPct val="120000"/>
        <a:buFont typeface="Arial" panose="020B0604020202020204" pitchFamily="34" charset="0"/>
        <a:buChar char="•"/>
        <a:defRPr sz="1482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4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8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1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7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1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8E6A7F7-3355-E64B-B3D4-C1A3A54E9D9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050064"/>
            <a:ext cx="12190319" cy="806428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868FB6-5BB7-E14E-AE17-A9983CA8A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1966" y="1676700"/>
            <a:ext cx="7352989" cy="4048799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DF9147-0970-F94C-AD27-0C4E452A04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53816" y="6462326"/>
            <a:ext cx="947885" cy="1814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58" b="1">
                <a:solidFill>
                  <a:schemeClr val="bg1"/>
                </a:solidFill>
              </a:defRPr>
            </a:lvl1pPr>
          </a:lstStyle>
          <a:p>
            <a:fld id="{7EC91B32-4ACE-3B48-A779-764A653A631E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AC4A0D-449D-874D-A366-C40BACCAE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00125" y="6453278"/>
            <a:ext cx="1593431" cy="190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58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Seite </a:t>
            </a:r>
            <a:fld id="{00B378B8-7DBC-7C4F-B225-C2BC3C29FD4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D1C659D7-3BD6-E248-A659-D8B78D293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67" y="723881"/>
            <a:ext cx="7352987" cy="7052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Folientitel bearbeiten</a:t>
            </a:r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8AF49E19-DDEA-7049-86F3-7A218EC7F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93555" y="6462326"/>
            <a:ext cx="3922497" cy="1904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58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– (Kopf- &amp; Fußzeile)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75F10169-719C-EA45-A3D6-D4DE412C3AD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846293" y="6508203"/>
            <a:ext cx="77282" cy="77283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03A86C63-4219-0D4E-8C10-1873C1A163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61967" y="6312357"/>
            <a:ext cx="1411227" cy="384013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D58A2BDE-8AFD-6A47-87BC-D5E26FD32E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8"/>
          <a:srcRect b="95404"/>
          <a:stretch/>
        </p:blipFill>
        <p:spPr>
          <a:xfrm>
            <a:off x="841" y="1680"/>
            <a:ext cx="12190319" cy="31502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2046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/>
  <p:txStyles>
    <p:titleStyle>
      <a:lvl1pPr algn="l" defTabSz="914389" rtl="0" eaLnBrk="1" latinLnBrk="0" hangingPunct="1">
        <a:lnSpc>
          <a:spcPts val="3492"/>
        </a:lnSpc>
        <a:spcBef>
          <a:spcPct val="0"/>
        </a:spcBef>
        <a:buNone/>
        <a:defRPr sz="2963" b="1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914389" rtl="0" eaLnBrk="1" latinLnBrk="0" hangingPunct="1">
        <a:lnSpc>
          <a:spcPts val="2540"/>
        </a:lnSpc>
        <a:spcBef>
          <a:spcPts val="895"/>
        </a:spcBef>
        <a:spcAft>
          <a:spcPts val="895"/>
        </a:spcAft>
        <a:buClr>
          <a:schemeClr val="accent2"/>
        </a:buClr>
        <a:buSzPct val="100000"/>
        <a:buFont typeface="+mj-lt"/>
        <a:buNone/>
        <a:defRPr sz="2328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indent="0" algn="l" defTabSz="914389" rtl="0" eaLnBrk="1" latinLnBrk="0" hangingPunct="1">
        <a:lnSpc>
          <a:spcPts val="2540"/>
        </a:lnSpc>
        <a:spcBef>
          <a:spcPts val="0"/>
        </a:spcBef>
        <a:spcAft>
          <a:spcPts val="895"/>
        </a:spcAft>
        <a:buClr>
          <a:schemeClr val="accent2"/>
        </a:buClr>
        <a:buSzPct val="100000"/>
        <a:buFont typeface="+mj-lt"/>
        <a:buNone/>
        <a:tabLst/>
        <a:defRPr sz="2328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indent="0" algn="l" defTabSz="914389" rtl="0" eaLnBrk="1" latinLnBrk="0" hangingPunct="1">
        <a:lnSpc>
          <a:spcPts val="2540"/>
        </a:lnSpc>
        <a:spcBef>
          <a:spcPts val="0"/>
        </a:spcBef>
        <a:spcAft>
          <a:spcPts val="895"/>
        </a:spcAft>
        <a:buClr>
          <a:schemeClr val="accent2"/>
        </a:buClr>
        <a:buSzPct val="100000"/>
        <a:buFont typeface="+mj-lt"/>
        <a:buNone/>
        <a:defRPr sz="2328" kern="1200">
          <a:solidFill>
            <a:schemeClr val="tx1"/>
          </a:solidFill>
          <a:latin typeface="+mn-lt"/>
          <a:ea typeface="+mn-ea"/>
          <a:cs typeface="+mn-cs"/>
        </a:defRPr>
      </a:lvl3pPr>
      <a:lvl4pPr marL="992911" indent="-483855" algn="l" defTabSz="914389" rtl="0" eaLnBrk="1" latinLnBrk="0" hangingPunct="1">
        <a:lnSpc>
          <a:spcPts val="2540"/>
        </a:lnSpc>
        <a:spcBef>
          <a:spcPts val="0"/>
        </a:spcBef>
        <a:spcAft>
          <a:spcPts val="895"/>
        </a:spcAft>
        <a:buClr>
          <a:schemeClr val="accent4"/>
        </a:buClr>
        <a:buSzPct val="100000"/>
        <a:buFont typeface="+mj-lt"/>
        <a:buAutoNum type="arabicPeriod"/>
        <a:tabLst/>
        <a:defRPr sz="232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46" indent="-519136" algn="l" defTabSz="914389" rtl="0" eaLnBrk="1" latinLnBrk="0" hangingPunct="1">
        <a:lnSpc>
          <a:spcPts val="2540"/>
        </a:lnSpc>
        <a:spcBef>
          <a:spcPts val="500"/>
        </a:spcBef>
        <a:spcAft>
          <a:spcPts val="895"/>
        </a:spcAft>
        <a:buClr>
          <a:schemeClr val="accent4"/>
        </a:buClr>
        <a:buSzPct val="100000"/>
        <a:buFont typeface="+mj-lt"/>
        <a:buAutoNum type="arabicPeriod"/>
        <a:tabLst/>
        <a:defRPr sz="2328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4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8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9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1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7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1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5">
          <p15:clr>
            <a:srgbClr val="F26B43"/>
          </p15:clr>
        </p15:guide>
        <p15:guide id="2" pos="3628">
          <p15:clr>
            <a:srgbClr val="F26B43"/>
          </p15:clr>
        </p15:guide>
        <p15:guide id="3" orient="horz" pos="99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svg"/><Relationship Id="rId3" Type="http://schemas.openxmlformats.org/officeDocument/2006/relationships/image" Target="../media/image18.svg"/><Relationship Id="rId7" Type="http://schemas.openxmlformats.org/officeDocument/2006/relationships/image" Target="../media/image22.sv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svg"/><Relationship Id="rId5" Type="http://schemas.openxmlformats.org/officeDocument/2006/relationships/image" Target="../media/image20.sv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>
            <a:extLst>
              <a:ext uri="{FF2B5EF4-FFF2-40B4-BE49-F238E27FC236}">
                <a16:creationId xmlns:a16="http://schemas.microsoft.com/office/drawing/2014/main" id="{3823BC82-1BDB-4571-BDFF-ED10A72BCE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3200" dirty="0"/>
              <a:t>Maßnahmen der KV Berlin gegen den Ärztemangel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63C8589-5354-40EC-81AE-A19EED9AF7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/>
              <a:t>Kiezmacher Online-dialog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049EF92-3B2E-4F21-9023-7762F4683B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1967" y="5930842"/>
            <a:ext cx="5845021" cy="435135"/>
          </a:xfrm>
        </p:spPr>
        <p:txBody>
          <a:bodyPr/>
          <a:lstStyle/>
          <a:p>
            <a:r>
              <a:rPr lang="de-DE" dirty="0"/>
              <a:t>09.11.2022 – Susanne Hemmen - Geschäftsführerin</a:t>
            </a:r>
          </a:p>
        </p:txBody>
      </p:sp>
    </p:spTree>
    <p:extLst>
      <p:ext uri="{BB962C8B-B14F-4D97-AF65-F5344CB8AC3E}">
        <p14:creationId xmlns:p14="http://schemas.microsoft.com/office/powerpoint/2010/main" val="3099994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09.11.2022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>
          <a:xfrm>
            <a:off x="4287913" y="3745074"/>
            <a:ext cx="6297663" cy="522059"/>
          </a:xfrm>
        </p:spPr>
        <p:txBody>
          <a:bodyPr/>
          <a:lstStyle/>
          <a:p>
            <a:pPr marL="0" indent="0">
              <a:buNone/>
            </a:pPr>
            <a:r>
              <a:rPr lang="de-DE" sz="4657" dirty="0">
                <a:solidFill>
                  <a:schemeClr val="accent4"/>
                </a:solidFill>
              </a:rPr>
              <a:t>www.</a:t>
            </a:r>
            <a:r>
              <a:rPr lang="de-DE" sz="4657" dirty="0">
                <a:solidFill>
                  <a:schemeClr val="tx2"/>
                </a:solidFill>
              </a:rPr>
              <a:t>kvpraxis-berlin.de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89" y="767165"/>
            <a:ext cx="5119589" cy="141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30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206D36-EFDF-4B64-8119-51B09DBF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E16E-830B-46C4-B197-5C3AFC11C3C1}" type="datetime1">
              <a:rPr lang="de-DE" smtClean="0"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EBD71A-FD0A-435A-A42D-C9E91282C4E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599738" y="6453188"/>
            <a:ext cx="1592262" cy="190500"/>
          </a:xfrm>
        </p:spPr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799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9B19CE29-7FB7-8F4D-A7FF-BBBF23A2A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67" y="395758"/>
            <a:ext cx="10054085" cy="705282"/>
          </a:xfrm>
        </p:spPr>
        <p:txBody>
          <a:bodyPr/>
          <a:lstStyle/>
          <a:p>
            <a:r>
              <a:rPr lang="de-DE" sz="3175" dirty="0"/>
              <a:t>Ausgangslage</a:t>
            </a:r>
            <a:br>
              <a:rPr lang="de-DE" sz="3175" dirty="0"/>
            </a:br>
            <a:r>
              <a:rPr lang="de-DE" sz="3175" dirty="0"/>
              <a:t>Versorgung in Marzahn-Hellersdorf</a:t>
            </a:r>
          </a:p>
        </p:txBody>
      </p:sp>
      <p:cxnSp>
        <p:nvCxnSpPr>
          <p:cNvPr id="63" name="Gerader Verbinder 62"/>
          <p:cNvCxnSpPr/>
          <p:nvPr/>
        </p:nvCxnSpPr>
        <p:spPr bwMode="auto">
          <a:xfrm flipH="1">
            <a:off x="4769768" y="1512691"/>
            <a:ext cx="2585" cy="74821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1" name="Textfeld 120"/>
          <p:cNvSpPr txBox="1"/>
          <p:nvPr/>
        </p:nvSpPr>
        <p:spPr>
          <a:xfrm>
            <a:off x="834468" y="5855267"/>
            <a:ext cx="6059087" cy="260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67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847" dirty="0"/>
              <a:t>Arztzahlen nach VZÄ (Vollzeitäquivalente) ohne Ermächtigte und ohne Platzhalter (derzeit unbesetzte Arztsitze)</a:t>
            </a:r>
            <a:br>
              <a:rPr lang="de-DE" sz="847" dirty="0">
                <a:solidFill>
                  <a:srgbClr val="000000"/>
                </a:solidFill>
                <a:ea typeface="ＭＳ Ｐゴシック" panose="020B0600070205080204" pitchFamily="34" charset="-128"/>
              </a:rPr>
            </a:br>
            <a:endParaRPr lang="de-DE" sz="847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E4AEE524-7FE1-CC47-A0F9-E178EB91F4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6" y="6462280"/>
            <a:ext cx="947885" cy="181444"/>
          </a:xfrm>
        </p:spPr>
        <p:txBody>
          <a:bodyPr/>
          <a:lstStyle/>
          <a:p>
            <a:r>
              <a:rPr lang="de-DE" dirty="0"/>
              <a:t>05.05.2022</a:t>
            </a:r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910D51B-9533-A841-9501-B80E349E4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93555" y="6462280"/>
            <a:ext cx="3922497" cy="190492"/>
          </a:xfrm>
        </p:spPr>
        <p:txBody>
          <a:bodyPr/>
          <a:lstStyle/>
          <a:p>
            <a:r>
              <a:rPr lang="de-DE" dirty="0"/>
              <a:t>Vertragsärztliche Versorgung Marzahn-Hellersdorf</a:t>
            </a:r>
          </a:p>
        </p:txBody>
      </p:sp>
      <p:sp>
        <p:nvSpPr>
          <p:cNvPr id="9" name="Foliennummernplatzhalter 3">
            <a:extLst>
              <a:ext uri="{FF2B5EF4-FFF2-40B4-BE49-F238E27FC236}">
                <a16:creationId xmlns:a16="http://schemas.microsoft.com/office/drawing/2014/main" id="{8F9F80F8-CA94-DA45-B7F1-82DDEAE67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00125" y="6453232"/>
            <a:ext cx="1593431" cy="190492"/>
          </a:xfrm>
        </p:spPr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767422" y="1271802"/>
            <a:ext cx="10525443" cy="228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635"/>
              </a:spcAft>
            </a:pPr>
            <a:r>
              <a:rPr lang="de-DE" sz="1482" dirty="0">
                <a:solidFill>
                  <a:srgbClr val="000000"/>
                </a:solidFill>
              </a:rPr>
              <a:t>Arztzahlen je Fachgruppe und Ortsteil von Marzahn-Hellersdorf zum Stand Bedarfsplan 01.01.2022</a:t>
            </a:r>
          </a:p>
        </p:txBody>
      </p:sp>
      <p:cxnSp>
        <p:nvCxnSpPr>
          <p:cNvPr id="11" name="Gerader Verbinder 10"/>
          <p:cNvCxnSpPr/>
          <p:nvPr/>
        </p:nvCxnSpPr>
        <p:spPr bwMode="auto">
          <a:xfrm flipV="1">
            <a:off x="767422" y="1613559"/>
            <a:ext cx="10128322" cy="8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336A0858-2A8E-6047-9356-3D30F103D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967824"/>
              </p:ext>
            </p:extLst>
          </p:nvPr>
        </p:nvGraphicFramePr>
        <p:xfrm>
          <a:off x="761573" y="1720635"/>
          <a:ext cx="10134171" cy="4067138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476395">
                  <a:extLst>
                    <a:ext uri="{9D8B030D-6E8A-4147-A177-3AD203B41FA5}">
                      <a16:colId xmlns:a16="http://schemas.microsoft.com/office/drawing/2014/main" val="3798169055"/>
                    </a:ext>
                  </a:extLst>
                </a:gridCol>
                <a:gridCol w="1181050">
                  <a:extLst>
                    <a:ext uri="{9D8B030D-6E8A-4147-A177-3AD203B41FA5}">
                      <a16:colId xmlns:a16="http://schemas.microsoft.com/office/drawing/2014/main" val="1153859756"/>
                    </a:ext>
                  </a:extLst>
                </a:gridCol>
                <a:gridCol w="1181050">
                  <a:extLst>
                    <a:ext uri="{9D8B030D-6E8A-4147-A177-3AD203B41FA5}">
                      <a16:colId xmlns:a16="http://schemas.microsoft.com/office/drawing/2014/main" val="2726957566"/>
                    </a:ext>
                  </a:extLst>
                </a:gridCol>
                <a:gridCol w="1181050">
                  <a:extLst>
                    <a:ext uri="{9D8B030D-6E8A-4147-A177-3AD203B41FA5}">
                      <a16:colId xmlns:a16="http://schemas.microsoft.com/office/drawing/2014/main" val="2987030613"/>
                    </a:ext>
                  </a:extLst>
                </a:gridCol>
                <a:gridCol w="1181050">
                  <a:extLst>
                    <a:ext uri="{9D8B030D-6E8A-4147-A177-3AD203B41FA5}">
                      <a16:colId xmlns:a16="http://schemas.microsoft.com/office/drawing/2014/main" val="13908866"/>
                    </a:ext>
                  </a:extLst>
                </a:gridCol>
                <a:gridCol w="1181050">
                  <a:extLst>
                    <a:ext uri="{9D8B030D-6E8A-4147-A177-3AD203B41FA5}">
                      <a16:colId xmlns:a16="http://schemas.microsoft.com/office/drawing/2014/main" val="2229705552"/>
                    </a:ext>
                  </a:extLst>
                </a:gridCol>
                <a:gridCol w="1752526">
                  <a:extLst>
                    <a:ext uri="{9D8B030D-6E8A-4147-A177-3AD203B41FA5}">
                      <a16:colId xmlns:a16="http://schemas.microsoft.com/office/drawing/2014/main" val="4104138576"/>
                    </a:ext>
                  </a:extLst>
                </a:gridCol>
              </a:tblGrid>
              <a:tr h="322566">
                <a:tc>
                  <a:txBody>
                    <a:bodyPr/>
                    <a:lstStyle/>
                    <a:p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Fachgruppe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Marzahn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Biesdorf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Hellersdorf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Mahlsdorf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Kaulsdorf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>
                          <a:solidFill>
                            <a:schemeClr val="accent1"/>
                          </a:solidFill>
                        </a:rPr>
                        <a:t>Bezirk Gesamt</a:t>
                      </a:r>
                    </a:p>
                  </a:txBody>
                  <a:tcPr marL="96770" marR="96770" marT="48385" marB="48385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9617484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de-DE" sz="1500" b="0" i="1" dirty="0">
                          <a:solidFill>
                            <a:schemeClr val="tx1"/>
                          </a:solidFill>
                        </a:rPr>
                        <a:t>Einwohner (Stand 31.12.21)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113.033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29.854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85.514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29.882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19.356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277.639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33371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Anästhesisten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2,75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3,50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0,50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2,75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13,50</a:t>
                      </a:r>
                    </a:p>
                  </a:txBody>
                  <a:tcPr marL="96770" marR="96770" marT="48385" marB="48385" anchor="ctr">
                    <a:lnT w="190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32618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Augenärzte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378536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Chirurgen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342560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err="1">
                          <a:solidFill>
                            <a:schemeClr val="tx1"/>
                          </a:solidFill>
                        </a:rPr>
                        <a:t>Fachärztl</a:t>
                      </a: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tätige Internisten</a:t>
                      </a:r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9,75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1,25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1811803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Frauenärzte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657510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Hausärzte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18,75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19,30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148,05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72842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Hautärzte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2055680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HNO-Ärzte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2317064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Kinder-u.</a:t>
                      </a:r>
                      <a:r>
                        <a:rPr lang="de-DE" sz="1500" baseline="0" dirty="0">
                          <a:solidFill>
                            <a:schemeClr val="tx1"/>
                          </a:solidFill>
                        </a:rPr>
                        <a:t> Jugendpsychiater</a:t>
                      </a:r>
                      <a:endParaRPr lang="de-DE" sz="1500" dirty="0">
                        <a:solidFill>
                          <a:schemeClr val="tx1"/>
                        </a:solidFill>
                      </a:endParaRP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216420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Kinderärzte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505133"/>
                  </a:ext>
                </a:extLst>
              </a:tr>
              <a:tr h="311814">
                <a:tc>
                  <a:txBody>
                    <a:bodyPr/>
                    <a:lstStyle/>
                    <a:p>
                      <a:pPr marL="0" marR="0" lvl="0" indent="0" algn="l" defTabSz="864017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>
                          <a:solidFill>
                            <a:schemeClr val="tx1"/>
                          </a:solidFill>
                        </a:rPr>
                        <a:t>Nervenärzte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864017" rtl="0" eaLnBrk="1" latinLnBrk="0" hangingPunct="1">
                        <a:lnSpc>
                          <a:spcPts val="1600"/>
                        </a:lnSpc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17,50</a:t>
                      </a:r>
                    </a:p>
                  </a:txBody>
                  <a:tcPr marL="96770" marR="96770" marT="48385" marB="48385" anchor="ctr"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07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646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55E4B-D2C7-5142-8AD6-E4F384C29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811" y="530954"/>
            <a:ext cx="7352987" cy="705292"/>
          </a:xfrm>
        </p:spPr>
        <p:txBody>
          <a:bodyPr/>
          <a:lstStyle/>
          <a:p>
            <a:r>
              <a:rPr lang="de-DE" sz="3175" dirty="0"/>
              <a:t>Altersstruktur der Arztgruppen im Bezirk Marzahn-Hellersdorf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AB75D7D-1E84-F645-A381-701E2A5F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389"/>
            <a:r>
              <a:rPr lang="de-DE" dirty="0">
                <a:solidFill>
                  <a:srgbClr val="FFFFFF"/>
                </a:solidFill>
                <a:latin typeface="Calibri" panose="020F0502020204030204"/>
              </a:rPr>
              <a:t>09.11.2022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4D48F53-FF9F-C749-B472-339AF8A9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89"/>
            <a:r>
              <a:rPr lang="de-DE">
                <a:solidFill>
                  <a:srgbClr val="FFFFFF"/>
                </a:solidFill>
                <a:latin typeface="Calibri" panose="020F0502020204030204"/>
              </a:rPr>
              <a:t>Seite </a:t>
            </a:r>
            <a:fld id="{00B378B8-7DBC-7C4F-B225-C2BC3C29FD4D}" type="slidenum">
              <a:rPr lang="de-DE">
                <a:solidFill>
                  <a:srgbClr val="FFFFFF"/>
                </a:solidFill>
                <a:latin typeface="Calibri" panose="020F0502020204030204"/>
              </a:rPr>
              <a:pPr defTabSz="914389"/>
              <a:t>3</a:t>
            </a:fld>
            <a:endParaRPr lang="de-DE" dirty="0">
              <a:solidFill>
                <a:srgbClr val="FFFFFF"/>
              </a:solidFill>
              <a:latin typeface="Calibri" panose="020F0502020204030204"/>
            </a:endParaRP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6C9923E-D181-1D46-A383-A0C291B5F6DE}"/>
              </a:ext>
            </a:extLst>
          </p:cNvPr>
          <p:cNvGraphicFramePr/>
          <p:nvPr/>
        </p:nvGraphicFramePr>
        <p:xfrm>
          <a:off x="871490" y="2415727"/>
          <a:ext cx="5070883" cy="3447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F7B308BE-E047-0046-B589-FED6306472DF}"/>
              </a:ext>
            </a:extLst>
          </p:cNvPr>
          <p:cNvSpPr txBox="1"/>
          <p:nvPr/>
        </p:nvSpPr>
        <p:spPr>
          <a:xfrm rot="16200000">
            <a:off x="-110013" y="3857423"/>
            <a:ext cx="1679650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89">
              <a:lnSpc>
                <a:spcPts val="1905"/>
              </a:lnSpc>
            </a:pPr>
            <a:r>
              <a:rPr lang="de-DE" sz="1058" dirty="0">
                <a:solidFill>
                  <a:srgbClr val="000000"/>
                </a:solidFill>
                <a:latin typeface="Calibri" panose="020F0502020204030204"/>
              </a:rPr>
              <a:t>Anzahl Ärzte (nach Köpfen)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33557" y="1686007"/>
            <a:ext cx="11121166" cy="2280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389">
              <a:spcAft>
                <a:spcPts val="635"/>
              </a:spcAft>
            </a:pPr>
            <a:r>
              <a:rPr lang="de-DE" sz="1482" dirty="0">
                <a:solidFill>
                  <a:srgbClr val="000000"/>
                </a:solidFill>
                <a:latin typeface="Calibri" panose="020F0502020204030204"/>
              </a:rPr>
              <a:t>Altersstruktur für die Arztgruppen Haus-, Frauen-, Kinder-und Jugend-, Augen- und Hautärzte zum Stand Bedarfsplan 01.01.2022</a:t>
            </a:r>
          </a:p>
        </p:txBody>
      </p:sp>
      <p:cxnSp>
        <p:nvCxnSpPr>
          <p:cNvPr id="10" name="Gerader Verbinder 9"/>
          <p:cNvCxnSpPr/>
          <p:nvPr/>
        </p:nvCxnSpPr>
        <p:spPr bwMode="auto">
          <a:xfrm flipV="1">
            <a:off x="729812" y="1944390"/>
            <a:ext cx="10911118" cy="5089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2" name="Diagramm 11"/>
          <p:cNvGraphicFramePr>
            <a:graphicFrameLocks/>
          </p:cNvGraphicFramePr>
          <p:nvPr/>
        </p:nvGraphicFramePr>
        <p:xfrm>
          <a:off x="6294139" y="2170813"/>
          <a:ext cx="5346791" cy="39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682521" y="5873160"/>
            <a:ext cx="9248612" cy="1303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6771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847" dirty="0">
                <a:solidFill>
                  <a:srgbClr val="000000"/>
                </a:solidFill>
                <a:latin typeface="Calibri" panose="020F0502020204030204"/>
              </a:rPr>
              <a:t>Arztzahlen nach Köpfen</a:t>
            </a:r>
            <a:endParaRPr lang="de-DE" sz="847" dirty="0">
              <a:solidFill>
                <a:srgbClr val="000000"/>
              </a:solidFill>
              <a:latin typeface="Calibri" panose="020F0502020204030204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038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el 17">
            <a:extLst>
              <a:ext uri="{FF2B5EF4-FFF2-40B4-BE49-F238E27FC236}">
                <a16:creationId xmlns:a16="http://schemas.microsoft.com/office/drawing/2014/main" id="{59A9921C-202F-7541-8F41-FB478C635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284" y="551188"/>
            <a:ext cx="8305731" cy="1142278"/>
          </a:xfrm>
        </p:spPr>
        <p:txBody>
          <a:bodyPr/>
          <a:lstStyle/>
          <a:p>
            <a:r>
              <a:rPr lang="de-DE" dirty="0"/>
              <a:t>Prognose</a:t>
            </a:r>
            <a:br>
              <a:rPr lang="de-DE" dirty="0"/>
            </a:br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EF72CB-6861-6343-B204-96B2A1E90A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5" y="6453232"/>
            <a:ext cx="665293" cy="190492"/>
          </a:xfrm>
        </p:spPr>
        <p:txBody>
          <a:bodyPr/>
          <a:lstStyle/>
          <a:p>
            <a:fld id="{D600A433-1553-AC48-AF58-4C6B9709AD19}" type="datetime1">
              <a:rPr lang="de-DE" smtClean="0"/>
              <a:pPr/>
              <a:t>09.11.2022</a:t>
            </a:fld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234AB3-1312-6146-A3A2-DBD20729D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172" name="Textfeld 171">
            <a:extLst>
              <a:ext uri="{FF2B5EF4-FFF2-40B4-BE49-F238E27FC236}">
                <a16:creationId xmlns:a16="http://schemas.microsoft.com/office/drawing/2014/main" id="{0601D54E-8CF0-4A68-9493-5BCCA03129DE}"/>
              </a:ext>
            </a:extLst>
          </p:cNvPr>
          <p:cNvSpPr txBox="1"/>
          <p:nvPr/>
        </p:nvSpPr>
        <p:spPr>
          <a:xfrm>
            <a:off x="761967" y="3059713"/>
            <a:ext cx="8517722" cy="21498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4806" indent="-184806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905" dirty="0">
                <a:solidFill>
                  <a:schemeClr val="tx2"/>
                </a:solidFill>
              </a:rPr>
              <a:t>Großer </a:t>
            </a:r>
            <a:r>
              <a:rPr lang="de-DE" sz="1905" b="1" dirty="0">
                <a:solidFill>
                  <a:schemeClr val="tx2"/>
                </a:solidFill>
              </a:rPr>
              <a:t>Bevölkerungszuwachs</a:t>
            </a:r>
            <a:r>
              <a:rPr lang="de-DE" sz="1905" dirty="0">
                <a:solidFill>
                  <a:schemeClr val="tx2"/>
                </a:solidFill>
              </a:rPr>
              <a:t>.</a:t>
            </a:r>
          </a:p>
          <a:p>
            <a:pPr>
              <a:buClr>
                <a:schemeClr val="accent4"/>
              </a:buClr>
            </a:pPr>
            <a:endParaRPr lang="de-DE" sz="1905" dirty="0">
              <a:solidFill>
                <a:schemeClr val="tx2"/>
              </a:solidFill>
            </a:endParaRPr>
          </a:p>
          <a:p>
            <a:pPr marL="184806" indent="-184806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905" dirty="0">
                <a:solidFill>
                  <a:schemeClr val="tx2"/>
                </a:solidFill>
              </a:rPr>
              <a:t>Zusätzlich hohes durchschnittliches Alter der Bevölkerung.</a:t>
            </a:r>
          </a:p>
          <a:p>
            <a:pPr algn="l">
              <a:buClr>
                <a:schemeClr val="accent4"/>
              </a:buClr>
            </a:pPr>
            <a:endParaRPr lang="de-DE" sz="1270" dirty="0">
              <a:solidFill>
                <a:schemeClr val="tx2"/>
              </a:solidFill>
            </a:endParaRPr>
          </a:p>
          <a:p>
            <a:pPr marL="184806" indent="-184806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de-DE" sz="635" dirty="0">
              <a:solidFill>
                <a:schemeClr val="tx2"/>
              </a:solidFill>
            </a:endParaRPr>
          </a:p>
          <a:p>
            <a:pPr marL="184806" indent="-184806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905" b="1" dirty="0">
                <a:solidFill>
                  <a:schemeClr val="tx2"/>
                </a:solidFill>
              </a:rPr>
              <a:t>Altersstruktur der Ärzteschaft </a:t>
            </a:r>
            <a:r>
              <a:rPr lang="de-DE" sz="1905" dirty="0">
                <a:solidFill>
                  <a:schemeClr val="tx2"/>
                </a:solidFill>
              </a:rPr>
              <a:t>mit ca. 1/3 älter als 60 Jahre.</a:t>
            </a:r>
          </a:p>
          <a:p>
            <a:pPr>
              <a:buClr>
                <a:schemeClr val="accent4"/>
              </a:buClr>
            </a:pPr>
            <a:endParaRPr lang="de-DE" sz="1905" dirty="0">
              <a:solidFill>
                <a:schemeClr val="tx2"/>
              </a:solidFill>
            </a:endParaRPr>
          </a:p>
          <a:p>
            <a:pPr>
              <a:buClr>
                <a:schemeClr val="accent4"/>
              </a:buClr>
            </a:pPr>
            <a:endParaRPr lang="de-DE" sz="635" dirty="0">
              <a:solidFill>
                <a:schemeClr val="tx2"/>
              </a:solidFill>
            </a:endParaRPr>
          </a:p>
          <a:p>
            <a:pPr marL="184806" indent="-184806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de-DE" sz="1905" dirty="0">
                <a:solidFill>
                  <a:schemeClr val="tx2"/>
                </a:solidFill>
              </a:rPr>
              <a:t>Steigender Anteil </a:t>
            </a:r>
            <a:r>
              <a:rPr lang="de-DE" sz="1905" b="1" dirty="0">
                <a:solidFill>
                  <a:schemeClr val="tx2"/>
                </a:solidFill>
              </a:rPr>
              <a:t>Ärzte in Anstellung.</a:t>
            </a:r>
            <a:endParaRPr lang="de-DE" sz="635" dirty="0">
              <a:solidFill>
                <a:schemeClr val="tx2"/>
              </a:solidFill>
            </a:endParaRPr>
          </a:p>
        </p:txBody>
      </p:sp>
      <p:sp>
        <p:nvSpPr>
          <p:cNvPr id="173" name="Textfeld 172">
            <a:extLst>
              <a:ext uri="{FF2B5EF4-FFF2-40B4-BE49-F238E27FC236}">
                <a16:creationId xmlns:a16="http://schemas.microsoft.com/office/drawing/2014/main" id="{0B850426-542C-4711-A67D-161F7F88AE86}"/>
              </a:ext>
            </a:extLst>
          </p:cNvPr>
          <p:cNvSpPr txBox="1"/>
          <p:nvPr/>
        </p:nvSpPr>
        <p:spPr>
          <a:xfrm>
            <a:off x="761966" y="1471771"/>
            <a:ext cx="10952504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Die Versorgungsprobleme in den Planungsbereichen II und III werden schon zeitnah größer.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5EE0770-4F77-CD40-A930-8FEBE308D8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966" y="2064871"/>
            <a:ext cx="2783409" cy="70256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7A8B3AE5-5AE7-2347-A4D5-10A2E9F22B1F}"/>
              </a:ext>
            </a:extLst>
          </p:cNvPr>
          <p:cNvSpPr txBox="1"/>
          <p:nvPr/>
        </p:nvSpPr>
        <p:spPr>
          <a:xfrm>
            <a:off x="1041214" y="2421783"/>
            <a:ext cx="2431957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1905"/>
              </a:lnSpc>
            </a:pPr>
            <a:r>
              <a:rPr lang="de-DE" sz="1905" b="1" dirty="0">
                <a:solidFill>
                  <a:schemeClr val="tx2"/>
                </a:solidFill>
              </a:rPr>
              <a:t>AUF EINEN BLICK</a:t>
            </a:r>
          </a:p>
        </p:txBody>
      </p:sp>
    </p:spTree>
    <p:extLst>
      <p:ext uri="{BB962C8B-B14F-4D97-AF65-F5344CB8AC3E}">
        <p14:creationId xmlns:p14="http://schemas.microsoft.com/office/powerpoint/2010/main" val="3257506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09.11.2022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7" name="Titel 17">
            <a:extLst>
              <a:ext uri="{FF2B5EF4-FFF2-40B4-BE49-F238E27FC236}">
                <a16:creationId xmlns:a16="http://schemas.microsoft.com/office/drawing/2014/main" id="{9BF1F93F-B99F-46E6-8697-2EB96369E134}"/>
              </a:ext>
            </a:extLst>
          </p:cNvPr>
          <p:cNvSpPr txBox="1">
            <a:spLocks/>
          </p:cNvSpPr>
          <p:nvPr/>
        </p:nvSpPr>
        <p:spPr>
          <a:xfrm>
            <a:off x="761967" y="572567"/>
            <a:ext cx="10934040" cy="141385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864017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de-DE" sz="3175" dirty="0"/>
          </a:p>
          <a:p>
            <a:endParaRPr lang="de-DE" sz="3175" dirty="0"/>
          </a:p>
          <a:p>
            <a:endParaRPr lang="de-DE" sz="3175" dirty="0"/>
          </a:p>
          <a:p>
            <a:r>
              <a:rPr lang="de-DE" sz="3175" dirty="0"/>
              <a:t>Historie</a:t>
            </a:r>
          </a:p>
          <a:p>
            <a:r>
              <a:rPr lang="de-DE" sz="3175" dirty="0"/>
              <a:t>Bislang ergriffene Maßnahmen zur Verbesserung der Versorgung</a:t>
            </a:r>
            <a:br>
              <a:rPr lang="de-DE" sz="3175" dirty="0"/>
            </a:br>
            <a:endParaRPr lang="de-DE" sz="3175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118" y="1786939"/>
            <a:ext cx="585735" cy="585735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82332" y="3522770"/>
            <a:ext cx="620521" cy="620521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9514" y="4371365"/>
            <a:ext cx="663339" cy="663339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1136" y="2647953"/>
            <a:ext cx="646743" cy="646743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9514" y="5318027"/>
            <a:ext cx="628365" cy="615881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506837" y="1898858"/>
            <a:ext cx="9589181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2013 Verabschiedung „Letter </a:t>
            </a:r>
            <a:r>
              <a:rPr lang="de-DE" sz="1905" dirty="0" err="1">
                <a:solidFill>
                  <a:schemeClr val="tx2"/>
                </a:solidFill>
              </a:rPr>
              <a:t>of</a:t>
            </a:r>
            <a:r>
              <a:rPr lang="de-DE" sz="1905" dirty="0">
                <a:solidFill>
                  <a:schemeClr val="tx2"/>
                </a:solidFill>
              </a:rPr>
              <a:t> </a:t>
            </a:r>
            <a:r>
              <a:rPr lang="de-DE" sz="1905" dirty="0" err="1">
                <a:solidFill>
                  <a:schemeClr val="tx2"/>
                </a:solidFill>
              </a:rPr>
              <a:t>Intent</a:t>
            </a:r>
            <a:r>
              <a:rPr lang="de-DE" sz="1905" dirty="0">
                <a:solidFill>
                  <a:schemeClr val="tx2"/>
                </a:solidFill>
              </a:rPr>
              <a:t>“. Ist am Ende seiner Wirkung. </a:t>
            </a:r>
          </a:p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Zunächst erfolgreich, wurde politisch leider nicht weiterverfolgt.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521164" y="3576136"/>
            <a:ext cx="9606467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Ab 1.10.2020 - Vergütungszuschläge für Ärztinnen und Ärzte.</a:t>
            </a:r>
          </a:p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Hat einen positiven Effekt, jedoch nicht ausreichend.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506837" y="4336605"/>
            <a:ext cx="9635124" cy="7309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November 2020 - Neugliederung der Planungsbereiche I-III</a:t>
            </a:r>
          </a:p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PB II: Lichtenberg und Marzahn-Hellersdorf</a:t>
            </a:r>
          </a:p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PB III: Treptow-Köpenick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1506836" y="2695912"/>
            <a:ext cx="8701103" cy="4873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Start 2018 - Gemeinsame Informationskampagnen,</a:t>
            </a:r>
          </a:p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Kooperationsmöglichkeiten mit den Bezirken.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506837" y="5583259"/>
            <a:ext cx="9514657" cy="24365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dirty="0">
                <a:solidFill>
                  <a:schemeClr val="tx2"/>
                </a:solidFill>
              </a:rPr>
              <a:t>Gemeinsame Niederlassungsförderung mit den Kassen, vom Senat abgelehnt.</a:t>
            </a:r>
          </a:p>
        </p:txBody>
      </p:sp>
    </p:spTree>
    <p:extLst>
      <p:ext uri="{BB962C8B-B14F-4D97-AF65-F5344CB8AC3E}">
        <p14:creationId xmlns:p14="http://schemas.microsoft.com/office/powerpoint/2010/main" val="388489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el 17">
            <a:extLst>
              <a:ext uri="{FF2B5EF4-FFF2-40B4-BE49-F238E27FC236}">
                <a16:creationId xmlns:a16="http://schemas.microsoft.com/office/drawing/2014/main" id="{59A9921C-202F-7541-8F41-FB478C635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241" y="846405"/>
            <a:ext cx="9505320" cy="1056485"/>
          </a:xfrm>
        </p:spPr>
        <p:txBody>
          <a:bodyPr/>
          <a:lstStyle/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Status quo</a:t>
            </a:r>
            <a:br>
              <a:rPr lang="de-DE" dirty="0"/>
            </a:br>
            <a:r>
              <a:rPr lang="de-DE" dirty="0"/>
              <a:t>Förderung der hausärztlichen Sicherstellung</a:t>
            </a:r>
            <a:br>
              <a:rPr lang="de-DE" sz="2117" dirty="0"/>
            </a:br>
            <a:endParaRPr lang="de-DE" sz="2117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234AB3-1312-6146-A3A2-DBD20729D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6</a:t>
            </a:fld>
            <a:endParaRPr lang="de-DE" dirty="0"/>
          </a:p>
        </p:txBody>
      </p: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6B741F0-7080-4922-8086-7C7BFD257A7C}"/>
              </a:ext>
            </a:extLst>
          </p:cNvPr>
          <p:cNvGrpSpPr/>
          <p:nvPr/>
        </p:nvGrpSpPr>
        <p:grpSpPr>
          <a:xfrm>
            <a:off x="7526850" y="3869563"/>
            <a:ext cx="3458254" cy="1565336"/>
            <a:chOff x="1303001" y="1948164"/>
            <a:chExt cx="2947925" cy="1203850"/>
          </a:xfrm>
        </p:grpSpPr>
        <p:pic>
          <p:nvPicPr>
            <p:cNvPr id="10" name="Grafik 9" descr="Klassenzimmer mit einfarbiger Füllung">
              <a:extLst>
                <a:ext uri="{FF2B5EF4-FFF2-40B4-BE49-F238E27FC236}">
                  <a16:creationId xmlns:a16="http://schemas.microsoft.com/office/drawing/2014/main" id="{9FF2E78F-6118-4085-A107-5549E6BA7E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428444" y="1948164"/>
              <a:ext cx="720000" cy="720000"/>
            </a:xfrm>
            <a:prstGeom prst="rect">
              <a:avLst/>
            </a:prstGeom>
          </p:spPr>
        </p:pic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6181AE6D-3AB0-4455-9185-DB23A21B62A8}"/>
                </a:ext>
              </a:extLst>
            </p:cNvPr>
            <p:cNvSpPr txBox="1"/>
            <p:nvPr/>
          </p:nvSpPr>
          <p:spPr>
            <a:xfrm>
              <a:off x="1303001" y="2777237"/>
              <a:ext cx="2947925" cy="3747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4.8 Weiterbildung - Nicht-ärztliche </a:t>
              </a:r>
            </a:p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Praxisassistenten/innen (</a:t>
              </a:r>
              <a:r>
                <a:rPr lang="de-DE" sz="1905" dirty="0" err="1">
                  <a:solidFill>
                    <a:schemeClr val="tx2"/>
                  </a:solidFill>
                </a:rPr>
                <a:t>NäPa</a:t>
              </a:r>
              <a:r>
                <a:rPr lang="de-DE" sz="1905" dirty="0">
                  <a:solidFill>
                    <a:schemeClr val="tx2"/>
                  </a:solidFill>
                </a:rPr>
                <a:t>)</a:t>
              </a:r>
            </a:p>
          </p:txBody>
        </p: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1C29DEA9-3B67-4D6F-9779-5216516D65AD}"/>
              </a:ext>
            </a:extLst>
          </p:cNvPr>
          <p:cNvGrpSpPr/>
          <p:nvPr/>
        </p:nvGrpSpPr>
        <p:grpSpPr>
          <a:xfrm>
            <a:off x="1467730" y="3961413"/>
            <a:ext cx="1787835" cy="1231860"/>
            <a:chOff x="2964146" y="3334439"/>
            <a:chExt cx="1317861" cy="778920"/>
          </a:xfrm>
        </p:grpSpPr>
        <p:pic>
          <p:nvPicPr>
            <p:cNvPr id="17" name="Grafik 16" descr="Abschlusshut mit einfarbiger Füllung">
              <a:extLst>
                <a:ext uri="{FF2B5EF4-FFF2-40B4-BE49-F238E27FC236}">
                  <a16:creationId xmlns:a16="http://schemas.microsoft.com/office/drawing/2014/main" id="{7EB41DE2-22CE-4CE1-A28E-FFE181EB542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3263076" y="3334439"/>
              <a:ext cx="720000" cy="720000"/>
            </a:xfrm>
            <a:prstGeom prst="rect">
              <a:avLst/>
            </a:prstGeom>
          </p:spPr>
        </p:pic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4C5CF100-6CD1-4B03-8FDD-814166908DFF}"/>
                </a:ext>
              </a:extLst>
            </p:cNvPr>
            <p:cNvSpPr txBox="1"/>
            <p:nvPr/>
          </p:nvSpPr>
          <p:spPr>
            <a:xfrm>
              <a:off x="2964146" y="3959292"/>
              <a:ext cx="1317861" cy="15406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4.6 Studenten</a:t>
              </a:r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D48918F4-F364-4D0E-A5BF-C1F18FBFB65D}"/>
              </a:ext>
            </a:extLst>
          </p:cNvPr>
          <p:cNvGrpSpPr/>
          <p:nvPr/>
        </p:nvGrpSpPr>
        <p:grpSpPr>
          <a:xfrm>
            <a:off x="4272455" y="1811046"/>
            <a:ext cx="2611450" cy="1400184"/>
            <a:chOff x="1532453" y="3932763"/>
            <a:chExt cx="1585430" cy="842775"/>
          </a:xfrm>
        </p:grpSpPr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F6AA712A-21DA-45C8-87EA-D57B87D1B335}"/>
                </a:ext>
              </a:extLst>
            </p:cNvPr>
            <p:cNvSpPr txBox="1"/>
            <p:nvPr/>
          </p:nvSpPr>
          <p:spPr>
            <a:xfrm>
              <a:off x="1532453" y="4628881"/>
              <a:ext cx="1585430" cy="14665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4.4 Zweigpraxen</a:t>
              </a:r>
            </a:p>
          </p:txBody>
        </p:sp>
        <p:pic>
          <p:nvPicPr>
            <p:cNvPr id="23" name="Grafik 22" descr="Freigeben mit einfarbiger Füllung">
              <a:extLst>
                <a:ext uri="{FF2B5EF4-FFF2-40B4-BE49-F238E27FC236}">
                  <a16:creationId xmlns:a16="http://schemas.microsoft.com/office/drawing/2014/main" id="{43B96760-A80E-4C3A-960C-6533CFE56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/>
          </p:blipFill>
          <p:spPr>
            <a:xfrm>
              <a:off x="1934643" y="3932763"/>
              <a:ext cx="720000" cy="720000"/>
            </a:xfrm>
            <a:prstGeom prst="rect">
              <a:avLst/>
            </a:prstGeom>
          </p:spPr>
        </p:pic>
      </p:grp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A1A6FB3C-1049-4A81-A701-F09D22626C6C}"/>
              </a:ext>
            </a:extLst>
          </p:cNvPr>
          <p:cNvGrpSpPr/>
          <p:nvPr/>
        </p:nvGrpSpPr>
        <p:grpSpPr>
          <a:xfrm>
            <a:off x="1236002" y="2020707"/>
            <a:ext cx="2251322" cy="1380183"/>
            <a:chOff x="4406629" y="4231747"/>
            <a:chExt cx="1903668" cy="1001859"/>
          </a:xfrm>
        </p:grpSpPr>
        <p:pic>
          <p:nvPicPr>
            <p:cNvPr id="25" name="Grafik 24" descr="Renoviertes Haus funkelnd mit einfarbiger Füllung">
              <a:extLst>
                <a:ext uri="{FF2B5EF4-FFF2-40B4-BE49-F238E27FC236}">
                  <a16:creationId xmlns:a16="http://schemas.microsoft.com/office/drawing/2014/main" id="{2B994BF5-C41C-4771-B10D-78312BCA7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/>
          </p:blipFill>
          <p:spPr>
            <a:xfrm>
              <a:off x="4998452" y="4231747"/>
              <a:ext cx="720000" cy="720000"/>
            </a:xfrm>
            <a:prstGeom prst="rect">
              <a:avLst/>
            </a:prstGeom>
          </p:spPr>
        </p:pic>
        <p:sp>
          <p:nvSpPr>
            <p:cNvPr id="26" name="Textfeld 25">
              <a:extLst>
                <a:ext uri="{FF2B5EF4-FFF2-40B4-BE49-F238E27FC236}">
                  <a16:creationId xmlns:a16="http://schemas.microsoft.com/office/drawing/2014/main" id="{BFCDAE5E-2EE7-41F9-80A2-6D82E36A94F7}"/>
                </a:ext>
              </a:extLst>
            </p:cNvPr>
            <p:cNvSpPr txBox="1"/>
            <p:nvPr/>
          </p:nvSpPr>
          <p:spPr>
            <a:xfrm>
              <a:off x="4406629" y="4879871"/>
              <a:ext cx="1903668" cy="35373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4.3 Neuniederlassung/</a:t>
              </a:r>
            </a:p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Praxisübernahme</a:t>
              </a:r>
            </a:p>
          </p:txBody>
        </p:sp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FCE3CBE5-BC3F-450A-B08F-9D57FB2C95F4}"/>
              </a:ext>
            </a:extLst>
          </p:cNvPr>
          <p:cNvGrpSpPr/>
          <p:nvPr/>
        </p:nvGrpSpPr>
        <p:grpSpPr>
          <a:xfrm>
            <a:off x="4123903" y="3869564"/>
            <a:ext cx="2781446" cy="1328446"/>
            <a:chOff x="4485651" y="4558172"/>
            <a:chExt cx="2088716" cy="909378"/>
          </a:xfrm>
        </p:grpSpPr>
        <p:grpSp>
          <p:nvGrpSpPr>
            <p:cNvPr id="31" name="Gruppieren 30">
              <a:extLst>
                <a:ext uri="{FF2B5EF4-FFF2-40B4-BE49-F238E27FC236}">
                  <a16:creationId xmlns:a16="http://schemas.microsoft.com/office/drawing/2014/main" id="{0A22EF46-8CBF-4458-9B79-79C8E6638867}"/>
                </a:ext>
              </a:extLst>
            </p:cNvPr>
            <p:cNvGrpSpPr/>
            <p:nvPr/>
          </p:nvGrpSpPr>
          <p:grpSpPr>
            <a:xfrm>
              <a:off x="5170009" y="4558172"/>
              <a:ext cx="720000" cy="810345"/>
              <a:chOff x="7314177" y="3970327"/>
              <a:chExt cx="720000" cy="810345"/>
            </a:xfrm>
          </p:grpSpPr>
          <p:pic>
            <p:nvPicPr>
              <p:cNvPr id="20" name="Grafik 19" descr="Start mit einfarbiger Füllung">
                <a:extLst>
                  <a:ext uri="{FF2B5EF4-FFF2-40B4-BE49-F238E27FC236}">
                    <a16:creationId xmlns:a16="http://schemas.microsoft.com/office/drawing/2014/main" id="{F5FC34F6-57B2-4E75-B9EA-0E8F22AA46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7314177" y="3970327"/>
                <a:ext cx="720000" cy="720000"/>
              </a:xfrm>
              <a:prstGeom prst="rect">
                <a:avLst/>
              </a:prstGeom>
            </p:spPr>
          </p:pic>
          <p:sp>
            <p:nvSpPr>
              <p:cNvPr id="21" name="Textfeld 20">
                <a:extLst>
                  <a:ext uri="{FF2B5EF4-FFF2-40B4-BE49-F238E27FC236}">
                    <a16:creationId xmlns:a16="http://schemas.microsoft.com/office/drawing/2014/main" id="{D5D1C774-0530-40EA-8792-B6D2464F3EB3}"/>
                  </a:ext>
                </a:extLst>
              </p:cNvPr>
              <p:cNvSpPr txBox="1"/>
              <p:nvPr/>
            </p:nvSpPr>
            <p:spPr>
              <a:xfrm>
                <a:off x="7612317" y="4613879"/>
                <a:ext cx="49" cy="166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>
                  <a:lnSpc>
                    <a:spcPts val="1905"/>
                  </a:lnSpc>
                </a:pPr>
                <a:endParaRPr lang="de-DE" sz="1905" dirty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2" name="Textfeld 1"/>
            <p:cNvSpPr txBox="1"/>
            <p:nvPr/>
          </p:nvSpPr>
          <p:spPr>
            <a:xfrm>
              <a:off x="4485651" y="5300757"/>
              <a:ext cx="2088716" cy="16679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4.7 Eigeneinrichtung</a:t>
              </a:r>
            </a:p>
          </p:txBody>
        </p:sp>
      </p:grpSp>
      <p:sp>
        <p:nvSpPr>
          <p:cNvPr id="40" name="Datumsplatzhalter 2">
            <a:extLst>
              <a:ext uri="{FF2B5EF4-FFF2-40B4-BE49-F238E27FC236}">
                <a16:creationId xmlns:a16="http://schemas.microsoft.com/office/drawing/2014/main" id="{E6F298FE-24C0-4B07-BC06-591B8A6D34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5" y="6453232"/>
            <a:ext cx="697281" cy="190492"/>
          </a:xfrm>
        </p:spPr>
        <p:txBody>
          <a:bodyPr/>
          <a:lstStyle/>
          <a:p>
            <a:r>
              <a:rPr lang="de-DE" dirty="0"/>
              <a:t>09.11.2022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456704FD-EE09-488D-A302-B5BE93FC8774}"/>
              </a:ext>
            </a:extLst>
          </p:cNvPr>
          <p:cNvGrpSpPr/>
          <p:nvPr/>
        </p:nvGrpSpPr>
        <p:grpSpPr>
          <a:xfrm>
            <a:off x="8309034" y="1960950"/>
            <a:ext cx="1922130" cy="1527409"/>
            <a:chOff x="8591384" y="2819473"/>
            <a:chExt cx="1299711" cy="1066571"/>
          </a:xfrm>
        </p:grpSpPr>
        <p:pic>
          <p:nvPicPr>
            <p:cNvPr id="15" name="Grafik 14" descr="Arzt mit einfarbiger Füllung">
              <a:extLst>
                <a:ext uri="{FF2B5EF4-FFF2-40B4-BE49-F238E27FC236}">
                  <a16:creationId xmlns:a16="http://schemas.microsoft.com/office/drawing/2014/main" id="{F1D6D2B0-C1E5-4C7B-9F40-364D1329A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rcRect/>
            <a:stretch/>
          </p:blipFill>
          <p:spPr>
            <a:xfrm>
              <a:off x="8881240" y="2819473"/>
              <a:ext cx="720000" cy="720000"/>
            </a:xfrm>
            <a:prstGeom prst="rect">
              <a:avLst/>
            </a:prstGeom>
          </p:spPr>
        </p:pic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09395393-C328-4D8B-B0A9-487BCF443463}"/>
                </a:ext>
              </a:extLst>
            </p:cNvPr>
            <p:cNvSpPr txBox="1"/>
            <p:nvPr/>
          </p:nvSpPr>
          <p:spPr>
            <a:xfrm>
              <a:off x="8591384" y="3545759"/>
              <a:ext cx="1299711" cy="34028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4.5 Praxen mit </a:t>
              </a:r>
            </a:p>
            <a:p>
              <a:pPr algn="ctr">
                <a:lnSpc>
                  <a:spcPts val="1905"/>
                </a:lnSpc>
              </a:pPr>
              <a:r>
                <a:rPr lang="de-DE" sz="1905" dirty="0">
                  <a:solidFill>
                    <a:schemeClr val="tx2"/>
                  </a:solidFill>
                </a:rPr>
                <a:t>angestellten Ärzten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596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Titel 17">
            <a:extLst>
              <a:ext uri="{FF2B5EF4-FFF2-40B4-BE49-F238E27FC236}">
                <a16:creationId xmlns:a16="http://schemas.microsoft.com/office/drawing/2014/main" id="{0FBFD39F-BD02-4697-9E38-CD1BDDCB104F}"/>
              </a:ext>
            </a:extLst>
          </p:cNvPr>
          <p:cNvSpPr txBox="1">
            <a:spLocks/>
          </p:cNvSpPr>
          <p:nvPr/>
        </p:nvSpPr>
        <p:spPr>
          <a:xfrm>
            <a:off x="761967" y="400086"/>
            <a:ext cx="8305731" cy="114227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864017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000" b="1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de-DE" sz="3175" dirty="0"/>
              <a:t>Übersicht hausärztliche Maßnahmen</a:t>
            </a:r>
            <a:br>
              <a:rPr lang="de-DE" sz="3175" dirty="0"/>
            </a:br>
            <a:endParaRPr lang="de-DE" sz="3175" dirty="0"/>
          </a:p>
        </p:txBody>
      </p:sp>
      <p:sp>
        <p:nvSpPr>
          <p:cNvPr id="8" name="Datumsplatzhalter 2">
            <a:extLst>
              <a:ext uri="{FF2B5EF4-FFF2-40B4-BE49-F238E27FC236}">
                <a16:creationId xmlns:a16="http://schemas.microsoft.com/office/drawing/2014/main" id="{6F582E61-9463-4A57-B039-1A8A39F36D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953815" y="6453232"/>
            <a:ext cx="697281" cy="190492"/>
          </a:xfrm>
        </p:spPr>
        <p:txBody>
          <a:bodyPr/>
          <a:lstStyle/>
          <a:p>
            <a:r>
              <a:rPr lang="de-DE" dirty="0"/>
              <a:t>09.11.2022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D6E9495-FED6-48E9-99BB-61F545FE1295}"/>
              </a:ext>
            </a:extLst>
          </p:cNvPr>
          <p:cNvSpPr txBox="1"/>
          <p:nvPr/>
        </p:nvSpPr>
        <p:spPr>
          <a:xfrm>
            <a:off x="789643" y="1250059"/>
            <a:ext cx="1813382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b="1" dirty="0">
                <a:solidFill>
                  <a:schemeClr val="tx2"/>
                </a:solidFill>
              </a:rPr>
              <a:t>Art der Förderung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84774AC-B4B1-45F2-A58D-023D9CE3CC28}"/>
              </a:ext>
            </a:extLst>
          </p:cNvPr>
          <p:cNvSpPr txBox="1"/>
          <p:nvPr/>
        </p:nvSpPr>
        <p:spPr>
          <a:xfrm>
            <a:off x="791884" y="1648859"/>
            <a:ext cx="1582164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Neuniederlassung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DE9D0BD-8709-42F4-9DE1-5F2E8676CB7B}"/>
              </a:ext>
            </a:extLst>
          </p:cNvPr>
          <p:cNvSpPr txBox="1"/>
          <p:nvPr/>
        </p:nvSpPr>
        <p:spPr>
          <a:xfrm>
            <a:off x="4406267" y="1665889"/>
            <a:ext cx="3324628" cy="7309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Niederlassungswillige Hausärzte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(min. 0,5 Zulassung) oder Übernahme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einer Praxis mit 0,5 Zulassung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58EC8B2-18E4-4291-949F-F35187E8BAB3}"/>
              </a:ext>
            </a:extLst>
          </p:cNvPr>
          <p:cNvSpPr txBox="1"/>
          <p:nvPr/>
        </p:nvSpPr>
        <p:spPr>
          <a:xfrm>
            <a:off x="843864" y="2625330"/>
            <a:ext cx="1107226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Zweigpraxen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8EA88D65-17FB-4CA2-B690-11341086588C}"/>
              </a:ext>
            </a:extLst>
          </p:cNvPr>
          <p:cNvSpPr txBox="1"/>
          <p:nvPr/>
        </p:nvSpPr>
        <p:spPr>
          <a:xfrm>
            <a:off x="843865" y="3271433"/>
            <a:ext cx="2649443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Anstellung von Ärztinnen und 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Ärzten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ACA8E6B-AB2C-4F5D-9AAD-FFE9BE8F2345}"/>
              </a:ext>
            </a:extLst>
          </p:cNvPr>
          <p:cNvSpPr txBox="1"/>
          <p:nvPr/>
        </p:nvSpPr>
        <p:spPr>
          <a:xfrm>
            <a:off x="832786" y="3890135"/>
            <a:ext cx="2539285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Studentinnen und Studenten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51B01ACC-8913-436C-93E7-D6FD22D21FE9}"/>
              </a:ext>
            </a:extLst>
          </p:cNvPr>
          <p:cNvSpPr txBox="1"/>
          <p:nvPr/>
        </p:nvSpPr>
        <p:spPr>
          <a:xfrm>
            <a:off x="843865" y="4530609"/>
            <a:ext cx="1478995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Eigeneinrichtung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56E7170-C9FF-4310-85DF-1D27EF0C082C}"/>
              </a:ext>
            </a:extLst>
          </p:cNvPr>
          <p:cNvSpPr txBox="1"/>
          <p:nvPr/>
        </p:nvSpPr>
        <p:spPr>
          <a:xfrm>
            <a:off x="823845" y="5119875"/>
            <a:ext cx="2430152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Qualifizierungsmaßnahmen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43D0CB2-3BF6-4242-871B-2143AB000AC4}"/>
              </a:ext>
            </a:extLst>
          </p:cNvPr>
          <p:cNvSpPr txBox="1"/>
          <p:nvPr/>
        </p:nvSpPr>
        <p:spPr>
          <a:xfrm>
            <a:off x="4387925" y="1232299"/>
            <a:ext cx="1043940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b="1" dirty="0">
                <a:solidFill>
                  <a:schemeClr val="tx2"/>
                </a:solidFill>
              </a:rPr>
              <a:t>Förderung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C29D59E-890D-4E3A-8A68-80842C4FABBE}"/>
              </a:ext>
            </a:extLst>
          </p:cNvPr>
          <p:cNvSpPr txBox="1"/>
          <p:nvPr/>
        </p:nvSpPr>
        <p:spPr>
          <a:xfrm>
            <a:off x="8603592" y="1240688"/>
            <a:ext cx="796308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905" b="1" dirty="0">
                <a:solidFill>
                  <a:schemeClr val="tx2"/>
                </a:solidFill>
              </a:rPr>
              <a:t>Umfang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2CF4BD4-6CFC-4827-876A-F62E6EF88248}"/>
              </a:ext>
            </a:extLst>
          </p:cNvPr>
          <p:cNvSpPr txBox="1"/>
          <p:nvPr/>
        </p:nvSpPr>
        <p:spPr>
          <a:xfrm>
            <a:off x="8631339" y="1674056"/>
            <a:ext cx="2682337" cy="9746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60.000 € davon max. 20.000,-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für Praxis-Übernahme, anteilig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zum Zulassungsumfang</a:t>
            </a:r>
          </a:p>
          <a:p>
            <a:pPr>
              <a:lnSpc>
                <a:spcPts val="1905"/>
              </a:lnSpc>
            </a:pPr>
            <a:endParaRPr lang="de-DE" sz="1693" dirty="0">
              <a:solidFill>
                <a:schemeClr val="tx2"/>
              </a:solidFill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2234991-3F2E-499A-BA09-03EBB1AC80C3}"/>
              </a:ext>
            </a:extLst>
          </p:cNvPr>
          <p:cNvSpPr txBox="1"/>
          <p:nvPr/>
        </p:nvSpPr>
        <p:spPr>
          <a:xfrm>
            <a:off x="4406267" y="3880294"/>
            <a:ext cx="2351798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Pro Jahr 5 Studenten nach 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6. Semester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E71CFED6-1FED-4499-8660-E39EFBC39E5D}"/>
              </a:ext>
            </a:extLst>
          </p:cNvPr>
          <p:cNvSpPr txBox="1"/>
          <p:nvPr/>
        </p:nvSpPr>
        <p:spPr>
          <a:xfrm>
            <a:off x="4387926" y="2615514"/>
            <a:ext cx="2907463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Niederlassungswillige Hausärzte/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Kooperationen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9097840-8E13-4EE8-8771-F1A830FE9C61}"/>
              </a:ext>
            </a:extLst>
          </p:cNvPr>
          <p:cNvSpPr txBox="1"/>
          <p:nvPr/>
        </p:nvSpPr>
        <p:spPr>
          <a:xfrm>
            <a:off x="4387926" y="4525170"/>
            <a:ext cx="2258503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Betrieb der Einrichtungen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9DCEB9C-A65D-447B-AE37-E9E52A8F98F8}"/>
              </a:ext>
            </a:extLst>
          </p:cNvPr>
          <p:cNvSpPr txBox="1"/>
          <p:nvPr/>
        </p:nvSpPr>
        <p:spPr>
          <a:xfrm>
            <a:off x="4387926" y="5119876"/>
            <a:ext cx="1876860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Med. Fachangestellte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B6567B65-4AF4-4AF6-A0BE-E33BEF7362C2}"/>
              </a:ext>
            </a:extLst>
          </p:cNvPr>
          <p:cNvSpPr txBox="1"/>
          <p:nvPr/>
        </p:nvSpPr>
        <p:spPr>
          <a:xfrm>
            <a:off x="4387925" y="3237856"/>
            <a:ext cx="3286990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Anstellung von Ärzten (mind. Tätig im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Umfang 0,5 Zulassung)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2BFC1797-4910-48CD-BC11-E5B6BFFD91A8}"/>
              </a:ext>
            </a:extLst>
          </p:cNvPr>
          <p:cNvSpPr txBox="1"/>
          <p:nvPr/>
        </p:nvSpPr>
        <p:spPr>
          <a:xfrm>
            <a:off x="8635689" y="2672824"/>
            <a:ext cx="767839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40.000 €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D102E3B6-C6B6-402F-BD38-4682ED10C44E}"/>
              </a:ext>
            </a:extLst>
          </p:cNvPr>
          <p:cNvSpPr txBox="1"/>
          <p:nvPr/>
        </p:nvSpPr>
        <p:spPr>
          <a:xfrm>
            <a:off x="8603592" y="3242083"/>
            <a:ext cx="2079224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30.000 € für zusätzliche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Investitionen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85B7E3E1-2DCE-4DC4-9FF0-B577C85F071E}"/>
              </a:ext>
            </a:extLst>
          </p:cNvPr>
          <p:cNvSpPr txBox="1"/>
          <p:nvPr/>
        </p:nvSpPr>
        <p:spPr>
          <a:xfrm>
            <a:off x="8603593" y="3908673"/>
            <a:ext cx="2780826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1.000 € pro Monat über 3 Jahre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F4452DFA-D755-4A6D-BEF1-83BF477C5E1B}"/>
              </a:ext>
            </a:extLst>
          </p:cNvPr>
          <p:cNvSpPr txBox="1"/>
          <p:nvPr/>
        </p:nvSpPr>
        <p:spPr>
          <a:xfrm>
            <a:off x="8603593" y="4510003"/>
            <a:ext cx="2755178" cy="48731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Einmalige Anschubfinanzierung</a:t>
            </a:r>
          </a:p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Gründungskosten über KV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BACF36A6-D7E0-43C8-B247-C63B5A85F7C6}"/>
              </a:ext>
            </a:extLst>
          </p:cNvPr>
          <p:cNvSpPr txBox="1"/>
          <p:nvPr/>
        </p:nvSpPr>
        <p:spPr>
          <a:xfrm>
            <a:off x="8603592" y="5157088"/>
            <a:ext cx="2242922" cy="24365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905"/>
              </a:lnSpc>
            </a:pPr>
            <a:r>
              <a:rPr lang="de-DE" sz="1693" dirty="0">
                <a:solidFill>
                  <a:schemeClr val="tx2"/>
                </a:solidFill>
              </a:rPr>
              <a:t>Kosten der Weiterbildung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1513963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2540573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r Verbinder 54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3141699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3762897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4381599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4EB77BC4-2AB5-402F-AA50-815A72D8143E}"/>
              </a:ext>
            </a:extLst>
          </p:cNvPr>
          <p:cNvCxnSpPr>
            <a:cxnSpLocks/>
          </p:cNvCxnSpPr>
          <p:nvPr/>
        </p:nvCxnSpPr>
        <p:spPr>
          <a:xfrm flipV="1">
            <a:off x="540095" y="5019525"/>
            <a:ext cx="10867800" cy="2016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94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1968" y="400086"/>
            <a:ext cx="9916976" cy="1142278"/>
          </a:xfrm>
        </p:spPr>
        <p:txBody>
          <a:bodyPr/>
          <a:lstStyle/>
          <a:p>
            <a:br>
              <a:rPr lang="de-DE" dirty="0"/>
            </a:br>
            <a:r>
              <a:rPr lang="de-DE" dirty="0"/>
              <a:t>Gründung der Eigeneinrichtungen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09.11.2022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00B378B8-7DBC-7C4F-B225-C2BC3C29FD4D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210" y="2635622"/>
            <a:ext cx="7914165" cy="219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621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4294967295"/>
          </p:nvPr>
        </p:nvSpPr>
        <p:spPr>
          <a:xfrm>
            <a:off x="11054603" y="6453188"/>
            <a:ext cx="742950" cy="190500"/>
          </a:xfrm>
        </p:spPr>
        <p:txBody>
          <a:bodyPr/>
          <a:lstStyle/>
          <a:p>
            <a:r>
              <a:rPr lang="de-DE" dirty="0"/>
              <a:t>09.11.2022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344" y="324900"/>
            <a:ext cx="7403727" cy="572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32496"/>
      </p:ext>
    </p:extLst>
  </p:cSld>
  <p:clrMapOvr>
    <a:masterClrMapping/>
  </p:clrMapOvr>
</p:sld>
</file>

<file path=ppt/theme/theme1.xml><?xml version="1.0" encoding="utf-8"?>
<a:theme xmlns:a="http://schemas.openxmlformats.org/drawingml/2006/main" name="KVPB-VOR Powerpoint Master (00-1) SR">
  <a:themeElements>
    <a:clrScheme name="Benutzerdefiniert 111">
      <a:dk1>
        <a:srgbClr val="000000"/>
      </a:dk1>
      <a:lt1>
        <a:srgbClr val="FFFFFF"/>
      </a:lt1>
      <a:dk2>
        <a:srgbClr val="475B71"/>
      </a:dk2>
      <a:lt2>
        <a:srgbClr val="FFFFFF"/>
      </a:lt2>
      <a:accent1>
        <a:srgbClr val="465B71"/>
      </a:accent1>
      <a:accent2>
        <a:srgbClr val="EDEFF1"/>
      </a:accent2>
      <a:accent3>
        <a:srgbClr val="C5C5C5"/>
      </a:accent3>
      <a:accent4>
        <a:srgbClr val="EC634E"/>
      </a:accent4>
      <a:accent5>
        <a:srgbClr val="798393"/>
      </a:accent5>
      <a:accent6>
        <a:srgbClr val="F19782"/>
      </a:accent6>
      <a:hlink>
        <a:srgbClr val="465B70"/>
      </a:hlink>
      <a:folHlink>
        <a:srgbClr val="717B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>
          <a:solidFill>
            <a:schemeClr val="accent4"/>
          </a:solidFill>
        </a:ln>
      </a:spPr>
      <a:bodyPr wrap="square" lIns="0" tIns="0" rIns="0" bIns="0" rtlCol="0"/>
      <a:lstStyle>
        <a:defPPr algn="l">
          <a:defRPr/>
        </a:defPPr>
      </a:lstStyle>
    </a:spDef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ts val="1800"/>
          </a:lnSpc>
          <a:defRPr sz="13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V_Berlin_PPT-Template_RZ10" id="{778AFD03-9245-BC45-9936-92F6E98E6104}" vid="{6306CB26-4156-B449-A393-C4E3FA735B1F}"/>
    </a:ext>
  </a:extLst>
</a:theme>
</file>

<file path=ppt/theme/theme2.xml><?xml version="1.0" encoding="utf-8"?>
<a:theme xmlns:a="http://schemas.openxmlformats.org/drawingml/2006/main" name="Office">
  <a:themeElements>
    <a:clrScheme name="Benutzerdefiniert 115">
      <a:dk1>
        <a:srgbClr val="000000"/>
      </a:dk1>
      <a:lt1>
        <a:srgbClr val="FFFFFF"/>
      </a:lt1>
      <a:dk2>
        <a:srgbClr val="475B71"/>
      </a:dk2>
      <a:lt2>
        <a:srgbClr val="FFFFFF"/>
      </a:lt2>
      <a:accent1>
        <a:srgbClr val="465B71"/>
      </a:accent1>
      <a:accent2>
        <a:srgbClr val="EC624D"/>
      </a:accent2>
      <a:accent3>
        <a:srgbClr val="F99E8F"/>
      </a:accent3>
      <a:accent4>
        <a:srgbClr val="EDEFF1"/>
      </a:accent4>
      <a:accent5>
        <a:srgbClr val="FDF0EE"/>
      </a:accent5>
      <a:accent6>
        <a:srgbClr val="7B8396"/>
      </a:accent6>
      <a:hlink>
        <a:srgbClr val="465B70"/>
      </a:hlink>
      <a:folHlink>
        <a:srgbClr val="717B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>
          <a:solidFill>
            <a:schemeClr val="accent4"/>
          </a:solidFill>
        </a:ln>
      </a:spPr>
      <a:bodyPr wrap="square" lIns="0" tIns="0" rIns="0" bIns="0" rtlCol="0"/>
      <a:lstStyle>
        <a:defPPr algn="l">
          <a:defRPr/>
        </a:defPPr>
      </a:lst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ts val="1800"/>
          </a:lnSpc>
          <a:defRPr sz="13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1" id="{D6969DAD-1ED1-4BE9-BD35-CA43779DC493}" vid="{D7812905-885A-4B1B-9628-33766727A6B5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524</Words>
  <Application>Microsoft Office PowerPoint</Application>
  <PresentationFormat>Breitbild</PresentationFormat>
  <Paragraphs>200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KVPB-VOR Powerpoint Master (00-1) SR</vt:lpstr>
      <vt:lpstr>Office</vt:lpstr>
      <vt:lpstr>PowerPoint-Präsentation</vt:lpstr>
      <vt:lpstr>Ausgangslage Versorgung in Marzahn-Hellersdorf</vt:lpstr>
      <vt:lpstr>Altersstruktur der Arztgruppen im Bezirk Marzahn-Hellersdorf</vt:lpstr>
      <vt:lpstr>Prognose </vt:lpstr>
      <vt:lpstr>PowerPoint-Präsentation</vt:lpstr>
      <vt:lpstr>          Status quo Förderung der hausärztlichen Sicherstellung </vt:lpstr>
      <vt:lpstr>PowerPoint-Präsentation</vt:lpstr>
      <vt:lpstr> Gründung der Eigeneinrichtungen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Ritter, Simon (GREEN &amp; IBEX)</dc:creator>
  <cp:lastModifiedBy>s.borchardt@marioczaja.de</cp:lastModifiedBy>
  <cp:revision>70</cp:revision>
  <dcterms:created xsi:type="dcterms:W3CDTF">2021-07-29T12:26:04Z</dcterms:created>
  <dcterms:modified xsi:type="dcterms:W3CDTF">2022-11-09T17:17:00Z</dcterms:modified>
</cp:coreProperties>
</file>